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.xml.rels" ContentType="application/vnd.openxmlformats-package.relationships+xml"/>
  <Override PartName="/ppt/slideLayouts/slideLayout1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media/image1.jpeg" ContentType="image/jpeg"/>
  <Override PartName="/ppt/media/image2.jpeg" ContentType="image/jpeg"/>
  <Override PartName="/ppt/media/image3.png" ContentType="image/png"/>
  <Override PartName="/ppt/media/image5.jpeg" ContentType="image/jpeg"/>
  <Override PartName="/ppt/media/image10.jpeg" ContentType="image/jpeg"/>
  <Override PartName="/ppt/media/image4.png" ContentType="image/pn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D857B47-518D-4574-B439-66C0466C428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A37013E-2302-4136-8B97-5C44DFE88B3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DF9DB8C-5957-4B2D-9E8A-D70AB14B04A0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222B3C2-B745-4127-AF0B-A65C548B6C92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0AA4C46-C77E-4547-A466-641024A5DF9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C01AA7F8-B13F-4FC6-9735-4EA88162992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0A5CB33-8BE0-4455-9F9F-8E8A6287DAE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14182F5-E321-4E0B-89C1-E0ECE64E17D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BADD7FDD-97EF-45A2-AF14-40D1698036A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46D37CC-A15F-4F71-B28B-11E30821B11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624C40C5-E0DD-4FF8-BE7B-5642F612F4A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DE110D7-5B36-4289-94C2-A4D4AA027DA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ED5F675-412A-4114-8FF8-9C75216BF4F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A5C5264-30F4-445E-9E56-DEB85933677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D662DC07-6A88-4D08-BD83-E74A9F72470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7A1E3ED-3640-466A-8FD3-113F7F22CF67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86BA4B01-703B-4823-9C97-4216CADED39D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DED86B9-3C37-42F1-871D-CB1EA22B193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1010CC6-8DBE-483B-B2FB-3DA4469ED3A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D66ECFE-6332-4D07-81B7-67F24A1175E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FBA2ED2-6995-4FFD-89DA-666454E4998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8C195F5-3A19-4768-899C-2259088C648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25B43DE-BCC5-4DF8-9761-73AE4EB7612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EB0298F-7853-41B2-B290-EB177AE9F58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5e9eff"/>
            </a:gs>
            <a:gs pos="100000">
              <a:srgbClr val="85c2ff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1"/>
          </p:nvPr>
        </p:nvSpPr>
        <p:spPr>
          <a:xfrm>
            <a:off x="3124080" y="6416640"/>
            <a:ext cx="289476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7924680" y="6416640"/>
            <a:ext cx="761400" cy="364320"/>
          </a:xfrm>
          <a:prstGeom prst="rect">
            <a:avLst/>
          </a:prstGeom>
          <a:noFill/>
          <a:ln w="0">
            <a:noFill/>
          </a:ln>
        </p:spPr>
        <p:txBody>
          <a:bodyPr lIns="0" rIns="0" tIns="45000" bIns="4500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000000"/>
                </a:solidFill>
                <a:latin typeface="Book Antiqu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1945B25D-DEF1-4E99-BEC0-F0AD0871295F}" type="slidenum">
              <a:rPr b="0" lang="ru-RU" sz="1200" spc="-1" strike="noStrike">
                <a:solidFill>
                  <a:srgbClr val="000000"/>
                </a:solidFill>
                <a:latin typeface="Book Antiqua"/>
              </a:rPr>
              <a:t>9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457200" y="641664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5e9eff"/>
            </a:gs>
            <a:gs pos="100000">
              <a:srgbClr val="85c2ff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3124080" y="6416640"/>
            <a:ext cx="289476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7924680" y="6416640"/>
            <a:ext cx="761400" cy="364320"/>
          </a:xfrm>
          <a:prstGeom prst="rect">
            <a:avLst/>
          </a:prstGeom>
          <a:noFill/>
          <a:ln w="0">
            <a:noFill/>
          </a:ln>
        </p:spPr>
        <p:txBody>
          <a:bodyPr lIns="0" rIns="0" tIns="45000" bIns="4500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000000"/>
                </a:solidFill>
                <a:latin typeface="Book Antiqu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4F59F3A9-E587-485D-81FD-99DC0C683808}" type="slidenum">
              <a:rPr b="0" lang="ru-RU" sz="1200" spc="-1" strike="noStrike">
                <a:solidFill>
                  <a:srgbClr val="000000"/>
                </a:solidFill>
                <a:latin typeface="Book Antiqua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457200" y="641664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
</Relationships>
</file>

<file path=ppt/slides/_rels/slide3.xml.rels><?xml version="1.0" encoding="UTF-8" standalone="no" ?><Relationships xmlns="http://schemas.openxmlformats.org/package/2006/relationships"><Relationship Id="rId1" Target="../media/image3.jpeg" Type="http://schemas.openxmlformats.org/officeDocument/2006/relationships/image"/><Relationship Id="rId2" Target="../media/image4.jpeg" Type="http://schemas.openxmlformats.org/officeDocument/2006/relationships/image"/><Relationship Id="rId3" Target="../slideLayouts/slideLayout13.xml" Type="http://schemas.openxmlformats.org/officeDocument/2006/relationships/slideLayout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21920" y="0"/>
            <a:ext cx="8228880" cy="4428360"/>
          </a:xfrm>
          <a:prstGeom prst="rect">
            <a:avLst/>
          </a:prstGeom>
          <a:noFill/>
          <a:ln w="0">
            <a:noFill/>
          </a:ln>
        </p:spPr>
        <p:txBody>
          <a:bodyPr lIns="45720" rIns="45720" tIns="0" bIns="0" anchor="b">
            <a:norm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4800" spc="-1" strike="noStrike" cap="all">
                <a:solidFill>
                  <a:srgbClr val="002060"/>
                </a:solidFill>
                <a:latin typeface="Times New Roman"/>
              </a:rPr>
              <a:t>Ручной труд</a:t>
            </a:r>
            <a:br>
              <a:rPr sz="4800"/>
            </a:br>
            <a:r>
              <a:rPr b="1" lang="ru-RU" sz="4800" spc="-1" strike="noStrike" cap="all">
                <a:solidFill>
                  <a:srgbClr val="002060"/>
                </a:solidFill>
                <a:latin typeface="Times New Roman"/>
              </a:rPr>
              <a:t>тема урока</a:t>
            </a:r>
            <a:r>
              <a:rPr b="1" lang="ru-RU" sz="4000" spc="-1" strike="noStrike" cap="all">
                <a:solidFill>
                  <a:srgbClr val="002060"/>
                </a:solidFill>
                <a:latin typeface="Lucida Sans"/>
              </a:rPr>
              <a:t>:</a:t>
            </a:r>
            <a:br>
              <a:rPr sz="4000"/>
            </a:br>
            <a:r>
              <a:rPr b="1" lang="ru-RU" sz="4000" spc="-1" strike="noStrike" cap="all">
                <a:solidFill>
                  <a:srgbClr val="002060"/>
                </a:solidFill>
                <a:latin typeface="Lucida Sans"/>
              </a:rPr>
              <a:t>«Аппликация-ёлочка»</a:t>
            </a:r>
            <a:br>
              <a:rPr sz="4000"/>
            </a:br>
            <a:endParaRPr b="0" lang="ru-RU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subTitle"/>
          </p:nvPr>
        </p:nvSpPr>
        <p:spPr>
          <a:xfrm>
            <a:off x="1371600" y="4429080"/>
            <a:ext cx="6400080" cy="1499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63000"/>
          </a:bodyPr>
          <a:p>
            <a:pPr indent="0" algn="ctr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0" i="1" lang="ru-RU" sz="2800" spc="-1" strike="noStrike" u="sng">
                <a:solidFill>
                  <a:srgbClr val="002060"/>
                </a:solidFill>
                <a:uFillTx/>
                <a:latin typeface="Times New Roman"/>
              </a:rPr>
              <a:t>Рагозина Наталья Васильевна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rgbClr val="002060"/>
                </a:solidFill>
                <a:latin typeface="Times New Roman"/>
              </a:rPr>
              <a:t>Государственное бюджетное учреждение  Калининградской области общеобразовательная организация для обучающихся, воспитанников с ограниченными возможностями здоровья 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rgbClr val="002060"/>
                </a:solidFill>
                <a:latin typeface="Times New Roman"/>
              </a:rPr>
              <a:t> </a:t>
            </a:r>
            <a:r>
              <a:rPr b="0" lang="ru-RU" sz="2800" spc="-1" strike="noStrike">
                <a:solidFill>
                  <a:srgbClr val="002060"/>
                </a:solidFill>
                <a:latin typeface="Times New Roman"/>
              </a:rPr>
              <a:t>«Школа – интернат № 1»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4100" spc="-1" strike="noStrike">
                <a:solidFill>
                  <a:schemeClr val="accent4">
                    <a:lumMod val="50000"/>
                  </a:schemeClr>
                </a:solidFill>
                <a:latin typeface="Lucida Sans"/>
              </a:rPr>
              <a:t>Урок окончен!</a:t>
            </a:r>
            <a:endParaRPr b="0" lang="ru-RU" sz="41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6" name="Содержимое 3" descr=""/>
          <p:cNvPicPr/>
          <p:nvPr/>
        </p:nvPicPr>
        <p:blipFill>
          <a:blip r:embed="rId1"/>
          <a:stretch/>
        </p:blipFill>
        <p:spPr>
          <a:xfrm>
            <a:off x="2143080" y="2000160"/>
            <a:ext cx="4285440" cy="3357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8880" cy="2142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 fontScale="82000"/>
          </a:bodyPr>
          <a:p>
            <a:pPr indent="0"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4100" spc="-1" strike="noStrike">
                <a:solidFill>
                  <a:schemeClr val="accent4">
                    <a:lumMod val="50000"/>
                  </a:schemeClr>
                </a:solidFill>
                <a:latin typeface="Lucida Sans"/>
                <a:ea typeface="Times New Roman"/>
              </a:rPr>
              <a:t> </a:t>
            </a:r>
            <a:r>
              <a:rPr b="1" lang="ru-RU" sz="4100" spc="-1" strike="noStrike">
                <a:solidFill>
                  <a:schemeClr val="accent4">
                    <a:lumMod val="50000"/>
                  </a:schemeClr>
                </a:solidFill>
                <a:latin typeface="Lucida Sans"/>
                <a:ea typeface="Times New Roman"/>
              </a:rPr>
              <a:t>За парту садятся те, у кого на картинке изображено лето. А теперь садятся те, у кого на картинке изображена зима.</a:t>
            </a:r>
            <a:endParaRPr b="0" lang="ru-RU" sz="41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5" name="" descr=""/>
          <p:cNvPicPr/>
          <p:nvPr/>
        </p:nvPicPr>
        <p:blipFill>
          <a:blip r:embed="rId1"/>
          <a:stretch/>
        </p:blipFill>
        <p:spPr>
          <a:xfrm>
            <a:off x="360000" y="2646360"/>
            <a:ext cx="3542040" cy="2213280"/>
          </a:xfrm>
          <a:prstGeom prst="rect">
            <a:avLst/>
          </a:prstGeom>
          <a:ln w="0">
            <a:noFill/>
          </a:ln>
        </p:spPr>
      </p:pic>
      <p:pic>
        <p:nvPicPr>
          <p:cNvPr id="86" name="" descr=""/>
          <p:cNvPicPr/>
          <p:nvPr/>
        </p:nvPicPr>
        <p:blipFill>
          <a:blip r:embed="rId2"/>
          <a:stretch/>
        </p:blipFill>
        <p:spPr>
          <a:xfrm>
            <a:off x="5427720" y="2587680"/>
            <a:ext cx="3031920" cy="2271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939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4100" spc="-1" strike="noStrike">
                <a:solidFill>
                  <a:schemeClr val="accent4">
                    <a:lumMod val="50000"/>
                  </a:schemeClr>
                </a:solidFill>
                <a:latin typeface="Lucida Sans"/>
              </a:rPr>
              <a:t> </a:t>
            </a:r>
            <a:r>
              <a:rPr b="1" lang="ru-RU" sz="4100" spc="-1" strike="noStrike">
                <a:solidFill>
                  <a:schemeClr val="accent4">
                    <a:lumMod val="50000"/>
                  </a:schemeClr>
                </a:solidFill>
                <a:latin typeface="Lucida Sans"/>
              </a:rPr>
              <a:t>Ёлка, зимой и летом одним цветом</a:t>
            </a:r>
            <a:endParaRPr b="0" lang="ru-RU" sz="41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8" name="" descr=""/>
          <p:cNvPicPr/>
          <p:nvPr/>
        </p:nvPicPr>
        <p:blipFill>
          <a:blip r:embed="rId1"/>
          <a:stretch/>
        </p:blipFill>
        <p:spPr>
          <a:xfrm>
            <a:off x="900000" y="2160000"/>
            <a:ext cx="2561040" cy="3419640"/>
          </a:xfrm>
          <a:prstGeom prst="rect">
            <a:avLst/>
          </a:prstGeom>
          <a:ln w="0">
            <a:noFill/>
          </a:ln>
        </p:spPr>
      </p:pic>
      <p:pic>
        <p:nvPicPr>
          <p:cNvPr id="89" name="" descr=""/>
          <p:cNvPicPr/>
          <p:nvPr/>
        </p:nvPicPr>
        <p:blipFill>
          <a:blip r:embed="rId2"/>
          <a:stretch/>
        </p:blipFill>
        <p:spPr>
          <a:xfrm>
            <a:off x="4680000" y="2142360"/>
            <a:ext cx="3257280" cy="3257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 fontScale="91000"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4100" spc="-1" strike="noStrike">
                <a:solidFill>
                  <a:schemeClr val="accent4">
                    <a:lumMod val="50000"/>
                  </a:schemeClr>
                </a:solidFill>
                <a:latin typeface="Lucida Sans"/>
              </a:rPr>
              <a:t>ПОКАЖИТЕ ВСЕ ТРЕУГОЛЬНИКИ</a:t>
            </a:r>
            <a:endParaRPr b="0" lang="ru-RU" sz="4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"/>
          <p:cNvSpPr/>
          <p:nvPr/>
        </p:nvSpPr>
        <p:spPr>
          <a:xfrm>
            <a:off x="857880" y="1863360"/>
            <a:ext cx="2021760" cy="1016280"/>
          </a:xfrm>
          <a:prstGeom prst="rtTriangle">
            <a:avLst/>
          </a:prstGeom>
          <a:solidFill>
            <a:srgbClr val="ffff00"/>
          </a:solidFill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2" name=""/>
          <p:cNvSpPr/>
          <p:nvPr/>
        </p:nvSpPr>
        <p:spPr>
          <a:xfrm>
            <a:off x="3960000" y="1980000"/>
            <a:ext cx="2159640" cy="806760"/>
          </a:xfrm>
          <a:prstGeom prst="parallelogram">
            <a:avLst>
              <a:gd name="adj" fmla="val 66905"/>
            </a:avLst>
          </a:prstGeom>
          <a:solidFill>
            <a:srgbClr val="00b0f0"/>
          </a:solidFill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3" name=""/>
          <p:cNvSpPr/>
          <p:nvPr/>
        </p:nvSpPr>
        <p:spPr>
          <a:xfrm>
            <a:off x="1260000" y="4140000"/>
            <a:ext cx="3059640" cy="899640"/>
          </a:xfrm>
          <a:custGeom>
            <a:avLst/>
            <a:gdLst>
              <a:gd name="textAreaLeft" fmla="*/ 0 w 3059640"/>
              <a:gd name="textAreaRight" fmla="*/ 3060360 w 3059640"/>
              <a:gd name="textAreaTop" fmla="*/ 0 h 899640"/>
              <a:gd name="textAreaBottom" fmla="*/ 900360 h 89964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0192" y="0"/>
                </a:lnTo>
                <a:lnTo>
                  <a:pt x="21600" y="10800"/>
                </a:lnTo>
                <a:lnTo>
                  <a:pt x="20192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00"/>
          </a:solidFill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4" name=""/>
          <p:cNvSpPr/>
          <p:nvPr/>
        </p:nvSpPr>
        <p:spPr>
          <a:xfrm>
            <a:off x="6326280" y="2546280"/>
            <a:ext cx="1953360" cy="2673360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0">
            <a:solidFill>
              <a:srgbClr val="00b05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 fontScale="86000"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4100" spc="-1" strike="noStrike">
                <a:solidFill>
                  <a:schemeClr val="accent4">
                    <a:lumMod val="50000"/>
                  </a:schemeClr>
                </a:solidFill>
                <a:latin typeface="Lucida Sans"/>
              </a:rPr>
              <a:t>Соедините точки так, что бы получились треугольники</a:t>
            </a:r>
            <a:endParaRPr b="0" lang="ru-RU" sz="41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6" name="" descr=""/>
          <p:cNvPicPr/>
          <p:nvPr/>
        </p:nvPicPr>
        <p:blipFill>
          <a:blip r:embed="rId1"/>
          <a:stretch/>
        </p:blipFill>
        <p:spPr>
          <a:xfrm>
            <a:off x="2700000" y="2277360"/>
            <a:ext cx="3889080" cy="4022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500040"/>
            <a:ext cx="8228880" cy="1785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 fontScale="90000"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4100" spc="-1" strike="noStrike">
                <a:solidFill>
                  <a:schemeClr val="accent4">
                    <a:lumMod val="50000"/>
                  </a:schemeClr>
                </a:solidFill>
                <a:latin typeface="Lucida Sans"/>
              </a:rPr>
              <a:t>Раскрашиваем треугольники зелёным цветом</a:t>
            </a:r>
            <a:br>
              <a:rPr sz="4100"/>
            </a:br>
            <a:endParaRPr b="0" lang="ru-RU" sz="41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8" name="" descr=""/>
          <p:cNvPicPr/>
          <p:nvPr/>
        </p:nvPicPr>
        <p:blipFill>
          <a:blip r:embed="rId1"/>
          <a:stretch/>
        </p:blipFill>
        <p:spPr>
          <a:xfrm rot="16187400">
            <a:off x="2575800" y="2297520"/>
            <a:ext cx="3924720" cy="3662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" descr=""/>
          <p:cNvPicPr/>
          <p:nvPr/>
        </p:nvPicPr>
        <p:blipFill>
          <a:blip r:embed="rId1"/>
          <a:stretch/>
        </p:blipFill>
        <p:spPr>
          <a:xfrm rot="16221000">
            <a:off x="2262960" y="2557800"/>
            <a:ext cx="4722120" cy="3460680"/>
          </a:xfrm>
          <a:prstGeom prst="rect">
            <a:avLst/>
          </a:prstGeom>
          <a:ln w="0">
            <a:noFill/>
          </a:ln>
        </p:spPr>
      </p:pic>
      <p:sp>
        <p:nvSpPr>
          <p:cNvPr id="100" name=""/>
          <p:cNvSpPr/>
          <p:nvPr/>
        </p:nvSpPr>
        <p:spPr>
          <a:xfrm>
            <a:off x="263520" y="540000"/>
            <a:ext cx="8736120" cy="800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ru-RU" sz="4100" spc="-1" strike="noStrike">
                <a:solidFill>
                  <a:schemeClr val="accent4">
                    <a:lumMod val="50000"/>
                  </a:schemeClr>
                </a:solidFill>
                <a:latin typeface="Lucida Sans"/>
              </a:rPr>
              <a:t>      </a:t>
            </a:r>
            <a:r>
              <a:rPr b="1" lang="ru-RU" sz="4100" spc="-1" strike="noStrike">
                <a:solidFill>
                  <a:schemeClr val="accent4">
                    <a:lumMod val="50000"/>
                  </a:schemeClr>
                </a:solidFill>
                <a:latin typeface="Lucida Sans"/>
              </a:rPr>
              <a:t>Вырезаем треугольники </a:t>
            </a:r>
            <a:endParaRPr b="0" lang="ru-RU" sz="41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" descr=""/>
          <p:cNvPicPr/>
          <p:nvPr/>
        </p:nvPicPr>
        <p:blipFill>
          <a:blip r:embed="rId1"/>
          <a:stretch/>
        </p:blipFill>
        <p:spPr>
          <a:xfrm>
            <a:off x="2340000" y="2669400"/>
            <a:ext cx="4564080" cy="2370240"/>
          </a:xfrm>
          <a:prstGeom prst="rect">
            <a:avLst/>
          </a:prstGeom>
          <a:ln w="0">
            <a:noFill/>
          </a:ln>
        </p:spPr>
      </p:pic>
      <p:sp>
        <p:nvSpPr>
          <p:cNvPr id="102" name=""/>
          <p:cNvSpPr/>
          <p:nvPr/>
        </p:nvSpPr>
        <p:spPr>
          <a:xfrm>
            <a:off x="360000" y="540000"/>
            <a:ext cx="8736120" cy="151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ru-RU" sz="4100" spc="-1" strike="noStrike">
                <a:solidFill>
                  <a:schemeClr val="accent4">
                    <a:lumMod val="50000"/>
                  </a:schemeClr>
                </a:solidFill>
                <a:latin typeface="Lucida Sans"/>
              </a:rPr>
              <a:t>Пришло время отдохнуть</a:t>
            </a:r>
            <a:endParaRPr b="0" lang="ru-RU" sz="41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41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"/>
          <p:cNvSpPr txBox="1"/>
          <p:nvPr/>
        </p:nvSpPr>
        <p:spPr>
          <a:xfrm>
            <a:off x="1056960" y="459000"/>
            <a:ext cx="7223040" cy="2221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algn="ctr"/>
            <a:r>
              <a:rPr b="1" lang="ru-RU" sz="4100" spc="-1" strike="noStrike">
                <a:solidFill>
                  <a:schemeClr val="accent4">
                    <a:lumMod val="50000"/>
                  </a:schemeClr>
                </a:solidFill>
                <a:latin typeface="Lucida Sans"/>
              </a:rPr>
              <a:t>Приклеиваем треугольники так, что бы получилась ёлка</a:t>
            </a:r>
            <a:endParaRPr b="0" lang="ru-RU" sz="41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4" name="" descr=""/>
          <p:cNvPicPr/>
          <p:nvPr/>
        </p:nvPicPr>
        <p:blipFill>
          <a:blip r:embed="rId1"/>
          <a:stretch/>
        </p:blipFill>
        <p:spPr>
          <a:xfrm rot="16227600">
            <a:off x="2455560" y="2997360"/>
            <a:ext cx="3950640" cy="3345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Апекс">
  <a:themeElements>
    <a:clrScheme name="Апекс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Апекс">
  <a:themeElements>
    <a:clrScheme name="Апекс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67</TotalTime>
  <Application>LibreOffice/7.5.6.2$Linux_X86_64 LibreOffice_project/50$Build-2</Application>
  <AppVersion>15.0000</AppVersion>
  <Words>85</Words>
  <Paragraphs>12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2024-01-18T19:07:48Z</dcterms:created>
  <dc:creator>ZAV</dc:creator>
  <dc:description/>
  <dc:language>ru-RU</dc:language>
  <cp:lastModifiedBy/>
  <dcterms:modified xsi:type="dcterms:W3CDTF">2025-01-24T09:31:35Z</dcterms:modified>
  <cp:revision>8</cp:revision>
  <dc:subject/>
  <dc:title>Слайд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310269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S10.3.1</vt:lpwstr>
  </property>
  <property fmtid="{D5CDD505-2E9C-101B-9397-08002B2CF9AE}" name="PresentationFormat" pid="5">
    <vt:lpwstr>Экран (4:3)</vt:lpwstr>
  </property>
  <property fmtid="{D5CDD505-2E9C-101B-9397-08002B2CF9AE}" name="Slides" pid="6">
    <vt:i4>9</vt:i4>
  </property>
</Properties>
</file>