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 varScale="1">
        <p:scale>
          <a:sx n="74" d="100"/>
          <a:sy n="74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9FB95-388A-BA4A-9135-144CE60A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2273E0-FEE6-DB48-AF8A-44B3FF3E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FB9AEB-ECFB-0B47-B28C-1BB924C0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008DED-5C60-994C-B460-E693D12B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434A1F-E21C-0B49-8F13-343E5819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008BCC4-1DDB-BE46-91E4-00764A42E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3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65FE1-CAE0-FF42-AA31-1F8E2678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1516AB-1990-2547-B882-B6D715BA5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EF200D-4500-5A42-B00E-BB85100D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C44D7-CC27-7643-8A2A-EAFCAB67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D28F3F-68E5-284D-A76C-E2543C3B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25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85EB3A-B092-0044-A1A2-44CEE8B9E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A84942-CDD1-B349-B2D6-BAE3DF45F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206FA1-0953-5140-8512-A823F7D9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5A904B-A958-B34F-AC89-DD526E12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100FAC-AEB9-8543-BC49-7931915A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15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085B6-96A0-0544-8BD5-249450A9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2F56FF-9495-3749-8FB1-2EEBAB43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21123C-4707-6D48-B357-315523AC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532C91-C8AC-3D4B-AFC3-AA4FE15E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AC2E70-E602-944D-B416-2436A00B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789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36EF1-E8B4-8D4F-B134-AEBCD707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E0B9E1-458D-8846-B446-4B036AAB8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1D2FE2-5020-334E-A258-5637538D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A0B82-F2C3-1C42-ACA1-F3163112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A41486-5B95-954C-AF06-08DC7B03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764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0785DC-3D8D-BE4E-ACB7-C7DA827C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05F68A-92C2-384C-AC0B-9FBC959C0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A7A9A2-16FA-A046-95F5-996B1EC3F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41D4D4-3FB7-5B44-B312-6FAF9BF0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4F03BE-CE38-A14F-BBA7-85A7F406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0EDD91-54DF-BC4D-BCF2-B8F1738D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081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3C533-83EA-B546-B29A-D804D966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BEC126-DD82-1C4B-9B67-0F1CE4DCE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C139A1-FE16-EB44-BC12-8A552CB0C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4F3BC6-F119-9B47-8184-EFFF3B702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26BFE7-E957-D245-BDA8-04B1A243A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605C0C6-C0C6-9049-8D50-51E5B7BA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F6AD74A-4213-F142-974E-00AFA5F2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16BE6F-6373-AB4C-910D-D4491013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296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2BD07-304C-E84C-82D7-45AD6FDC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6312C4-9D7E-0F4B-97F3-08954617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5429CD-A6A5-1048-AC48-2ECF1326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C405CE-F923-DE41-AE6A-4324253E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183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830423-F538-FB45-B002-A85BCBD2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3B6818-2FD6-8D4B-B4BE-24277E0C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EE3159-5369-404A-86DC-CCB6E94A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337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10C5E-FAAE-494A-8300-0957EC1C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FD1C1E-C259-2A4E-BBCD-4C7C0ED21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5291D0-8517-3643-B889-A98AE9D8A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E7E1A0-41E6-D545-9F20-A1F74616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96FA76-4EFE-3F40-A2D1-57C0B713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F2095A-47AC-4D44-9F0C-1454B087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383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E214E-D77B-E949-93D6-333EE41F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5D50E-AF1E-864E-9EE5-655D35BA5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1B40B4-C70E-1941-9394-21540DB79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3AE5B1-10ED-8E47-AFF4-FE077CAA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D1B64-5B94-974D-AB5A-159BF910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E2075D-39A7-EA47-B0E3-755CBC20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425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EDF7A0-46FE-1A40-9C40-BDD2C0D6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BFB0C-3D6A-0D46-B431-56C253FA0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0A32DB-C7EE-3641-8B45-BE63DE217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6035D-BDB9-464D-9775-2B01D10B8000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C05E79-7C13-6546-89F0-263A307BE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C6089-65EF-194E-8520-5BB14D686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E8A0-C3BA-6040-8BE2-143B3CF2C647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0E4B1A8-96BE-474D-8F07-FEEA4B21A8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8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5330B-4ADE-3346-9AFF-B7E466D74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852" y="611724"/>
            <a:ext cx="8821736" cy="238760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«Внешнее строение и значение листьев»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3F29CB-2039-4E4C-B364-6CA31815E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852" y="3091399"/>
            <a:ext cx="6705600" cy="1655762"/>
          </a:xfrm>
        </p:spPr>
        <p:txBody>
          <a:bodyPr/>
          <a:lstStyle/>
          <a:p>
            <a:pPr algn="l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566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A83C09-510A-2086-4A36-F7FB0725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Подпиши на рисунке простые и сложные листья. К каким деревьям они относятся?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5E42CA-D06C-4D9B-7ACA-832382E26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98" y="2103436"/>
            <a:ext cx="1735090" cy="21637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7AF29C-0BB6-A170-58F8-5625EA038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931" y="2358344"/>
            <a:ext cx="2207351" cy="19895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EA3E3F-A3E4-3031-0DE3-890F87B92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892" y="1777202"/>
            <a:ext cx="2752165" cy="20400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2C1F7C-CA0A-36E0-65AA-41568CAFE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82" y="4136997"/>
            <a:ext cx="2563906" cy="22727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404B6DF-8CAD-96F0-CAD5-64086960D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3101" y="4347882"/>
            <a:ext cx="2277280" cy="19895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038B24-F973-696D-84FA-B75DA755B3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4694" y="4060790"/>
            <a:ext cx="2277281" cy="213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06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9BD3C6-FD8E-F2AF-1909-C810BC3BCF4E}"/>
              </a:ext>
            </a:extLst>
          </p:cNvPr>
          <p:cNvSpPr txBox="1"/>
          <p:nvPr/>
        </p:nvSpPr>
        <p:spPr>
          <a:xfrm>
            <a:off x="394448" y="197224"/>
            <a:ext cx="1109830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урока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давайте украсим наше дерево.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всё понятно, то зелёный листочек.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всё понятно, то жёлтый листочек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ничего не понятно, то красный листочек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C3D66DA-E807-FBB9-A112-1E1E0FD63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153" y="3235115"/>
            <a:ext cx="3567953" cy="28315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23C05D-A458-6512-92F4-7E3A86D79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07" y="3639672"/>
            <a:ext cx="1594317" cy="13373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BD6657-89C7-23C2-1FA0-031A84B1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1" y="4501301"/>
            <a:ext cx="1188384" cy="12271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D2A8CAB-D100-E6BB-06D3-EB3733546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849" y="5248448"/>
            <a:ext cx="1316116" cy="130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4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4BE3F3-2DEB-B97D-E323-F6441FB9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7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Дифференцированные задания по карточкам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63A5893D-F96A-B4AA-E6E6-0B5720648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193885"/>
              </p:ext>
            </p:extLst>
          </p:nvPr>
        </p:nvGraphicFramePr>
        <p:xfrm>
          <a:off x="80682" y="860612"/>
          <a:ext cx="11273119" cy="6033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1953">
                  <a:extLst>
                    <a:ext uri="{9D8B030D-6E8A-4147-A177-3AD203B41FA5}">
                      <a16:colId xmlns:a16="http://schemas.microsoft.com/office/drawing/2014/main" xmlns="" val="3004162867"/>
                    </a:ext>
                  </a:extLst>
                </a:gridCol>
                <a:gridCol w="2371166">
                  <a:extLst>
                    <a:ext uri="{9D8B030D-6E8A-4147-A177-3AD203B41FA5}">
                      <a16:colId xmlns:a16="http://schemas.microsoft.com/office/drawing/2014/main" xmlns="" val="2082062432"/>
                    </a:ext>
                  </a:extLst>
                </a:gridCol>
              </a:tblGrid>
              <a:tr h="150607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удерживает растение в грунте;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проходит почвенное питание растения: поступает вода и минеральные микроэлементы;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проходит вегетативное размножение;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запасающая функция- запасаются питательные вещества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2103314"/>
                  </a:ext>
                </a:extLst>
              </a:tr>
              <a:tr h="108473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1.служит опорой для других органов растения;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обеспечивает передвижение воды с минеральными и органическими веществами;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 нём могут запасаться питательные вещества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3101158"/>
                  </a:ext>
                </a:extLst>
              </a:tr>
              <a:tr h="1172583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1.фотосинтез; 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дыхание; 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испарение воды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могут служить органом для размножения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9779877"/>
                  </a:ext>
                </a:extLst>
              </a:tr>
              <a:tr h="106503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1.орган растения, выполняющий функцию размножения посредством образования семян и разнообразных плодов.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3407859"/>
                  </a:ext>
                </a:extLst>
              </a:tr>
              <a:tr h="106503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1.обеспечивают развитие, созревание и защиту семян;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2.участвуют в расселении растений;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3.корм для животных, изготовление лекарств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41938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563192-FD9C-1B38-2FA4-80C1101C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69186" y="638702"/>
            <a:ext cx="2519085" cy="18180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BF5930-0B8D-259D-860B-3221D4ED9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714" y="2386186"/>
            <a:ext cx="1079086" cy="11320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EA38A34-E69E-064E-E0A2-0B20CC0DC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393" y="3468964"/>
            <a:ext cx="1810669" cy="10895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8B080BF-DF8C-4821-5A2F-942691AFB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46" y="4516055"/>
            <a:ext cx="2078916" cy="11320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DC06C1-7EC5-8BB6-1005-2590D4F11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702" y="5809100"/>
            <a:ext cx="2085013" cy="10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5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271BFE-2A28-F0D8-03A4-A73EA0BE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загадку: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2F2C54-4E81-9EB4-7590-5A1F4DE2309D}"/>
              </a:ext>
            </a:extLst>
          </p:cNvPr>
          <p:cNvSpPr txBox="1"/>
          <p:nvPr/>
        </p:nvSpPr>
        <p:spPr>
          <a:xfrm>
            <a:off x="403413" y="1586753"/>
            <a:ext cx="87405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Весною появляется.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почек распускается,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жаркий летний день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прохладу, тень.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Едва наступит осень,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на землю сбросят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24212B-BF76-FA2D-3502-C253BCF84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194" y="5271247"/>
            <a:ext cx="181066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580" y="1690688"/>
            <a:ext cx="84614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dirty="0">
                <a:latin typeface="Times New Roman" pitchFamily="18" charset="0"/>
                <a:ea typeface="Times New Roman"/>
                <a:cs typeface="Times New Roman" pitchFamily="18" charset="0"/>
              </a:rPr>
              <a:t>1.Строение листа;</a:t>
            </a:r>
          </a:p>
          <a:p>
            <a:pPr>
              <a:spcAft>
                <a:spcPts val="0"/>
              </a:spcAft>
            </a:pPr>
            <a:r>
              <a:rPr lang="ru-RU" sz="4400" dirty="0">
                <a:latin typeface="Times New Roman" pitchFamily="18" charset="0"/>
                <a:ea typeface="Times New Roman"/>
                <a:cs typeface="Times New Roman" pitchFamily="18" charset="0"/>
              </a:rPr>
              <a:t>2. Листья простые и сложные;</a:t>
            </a:r>
          </a:p>
          <a:p>
            <a:pPr>
              <a:spcAft>
                <a:spcPts val="0"/>
              </a:spcAft>
            </a:pPr>
            <a:r>
              <a:rPr lang="ru-RU" sz="4400" dirty="0">
                <a:latin typeface="Times New Roman" pitchFamily="18" charset="0"/>
                <a:ea typeface="Times New Roman"/>
                <a:cs typeface="Times New Roman" pitchFamily="18" charset="0"/>
              </a:rPr>
              <a:t>3.Виды соединения со стеблем;</a:t>
            </a:r>
          </a:p>
          <a:p>
            <a:r>
              <a:rPr lang="ru-RU" sz="4400" dirty="0">
                <a:latin typeface="Times New Roman" pitchFamily="18" charset="0"/>
                <a:ea typeface="Calibri"/>
                <a:cs typeface="Times New Roman" pitchFamily="18" charset="0"/>
              </a:rPr>
              <a:t>4. Жилкование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6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C72A8E-46D8-2592-0FD7-E722F88C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- надземный орган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7F608A-905A-C6E2-62AF-8341BB58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25" y="2192525"/>
            <a:ext cx="4132728" cy="40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6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16C1E2-B8B8-167D-479D-27D1233E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671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Листья, имеющие черешок – черешковые; не имеющие черешка и прикрепляющиеся к стеблю листовой пластинкой – сидячие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(запись в тетрадь)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9A2690-7493-52E6-5570-7A0C9581B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18" y="2689412"/>
            <a:ext cx="7198658" cy="36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C0E5BB-E57B-81C6-2389-1BF90FFD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листовых пластинок – вид листа (простой или сложный) Одна листовая пластинка-простой лист, три и более-сложный лист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(запись в тетрадь)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AA0E248-CAF5-711B-40C1-324218557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76" y="2510118"/>
            <a:ext cx="7395883" cy="39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5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B5B046-0FD1-AFB9-2E82-10BF6464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листьев.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по размеру бывают разные.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902B4C1-81A4-EED1-E70B-D3D77A91B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1929"/>
            <a:ext cx="8440271" cy="45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7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40C0EE-CE18-2418-29B6-CB43242C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9016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Жилкование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Жилки — это сосудисто-волокнистые пучки, осуществляющие транспорт веществ в листовой пластинке. Расположение жилок в листовой пластинке называют жилкованием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(запись в тетрадь)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95C8995-F3A0-C143-375A-25CBB96AD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8" y="3316941"/>
            <a:ext cx="8561293" cy="29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55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271</Words>
  <Application>Microsoft Office PowerPoint</Application>
  <PresentationFormat>Произвольный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«Внешнее строение и значение листьев»</vt:lpstr>
      <vt:lpstr>Дифференцированные задания по карточкам </vt:lpstr>
      <vt:lpstr>Отгадайте загадку: </vt:lpstr>
      <vt:lpstr>План</vt:lpstr>
      <vt:lpstr>Лист - надземный орган</vt:lpstr>
      <vt:lpstr>Листья, имеющие черешок – черешковые; не имеющие черешка и прикрепляющиеся к стеблю листовой пластинкой – сидячие (запись в тетрадь)</vt:lpstr>
      <vt:lpstr>Количество листовых пластинок – вид листа (простой или сложный) Одна листовая пластинка-простой лист, три и более-сложный лист (запись в тетрадь)   </vt:lpstr>
      <vt:lpstr> Размеры листьев. Листья по размеру бывают разные. </vt:lpstr>
      <vt:lpstr>Жилкование Жилки — это сосудисто-волокнистые пучки, осуществляющие транспорт веществ в листовой пластинке. Расположение жилок в листовой пластинке называют жилкованием (запись в тетрадь) </vt:lpstr>
      <vt:lpstr>Подпиши на рисунке простые и сложные листья. К каким деревьям они относятся?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2</cp:lastModifiedBy>
  <cp:revision>3</cp:revision>
  <dcterms:created xsi:type="dcterms:W3CDTF">2022-01-31T14:44:07Z</dcterms:created>
  <dcterms:modified xsi:type="dcterms:W3CDTF">2023-12-04T07:40:17Z</dcterms:modified>
</cp:coreProperties>
</file>