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1" r:id="rId3"/>
    <p:sldId id="273" r:id="rId4"/>
    <p:sldId id="302" r:id="rId5"/>
    <p:sldId id="261" r:id="rId6"/>
    <p:sldId id="264" r:id="rId7"/>
    <p:sldId id="263" r:id="rId8"/>
  </p:sldIdLst>
  <p:sldSz cx="12192000" cy="6858000"/>
  <p:notesSz cx="6858000" cy="9144000"/>
  <p:embeddedFontLst>
    <p:embeddedFont>
      <p:font typeface="Bahnschrift SemiCondensed" panose="020B0502040204020203" pitchFamily="34" charset="0"/>
      <p:regular r:id="rId11"/>
      <p:bold r:id="rId12"/>
    </p:embeddedFont>
    <p:embeddedFont>
      <p:font typeface="Book Antiqua" panose="02040602050305030304" pitchFamily="18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8C3C1CB-7866-4754-8E8B-E5E43CF43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04A74F-9E17-4469-8DF0-1CAE29C7A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4934-6736-4E06-99EB-49FED268596C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C20296-4F28-4EB1-8A63-8D40C470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A9FD9E-8C68-4CA1-86CF-74269F77BE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C43A-DF3C-45A5-8D50-76867FF2A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3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034C-6DA2-4DFF-8828-28692F570EE2}" type="datetimeFigureOut">
              <a:rPr lang="ru-RU" smtClean="0"/>
              <a:t>15.12.2024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C523-75C2-400A-98B9-383DA83CEC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8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Макет_0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верхние углы 35">
            <a:extLst>
              <a:ext uri="{FF2B5EF4-FFF2-40B4-BE49-F238E27FC236}">
                <a16:creationId xmlns:a16="http://schemas.microsoft.com/office/drawing/2014/main" id="{C8381C48-6B58-410C-B2E5-8AF7EB49E7BE}"/>
              </a:ext>
            </a:extLst>
          </p:cNvPr>
          <p:cNvSpPr/>
          <p:nvPr userDrawn="1"/>
        </p:nvSpPr>
        <p:spPr>
          <a:xfrm>
            <a:off x="2073349" y="958480"/>
            <a:ext cx="8048846" cy="4476465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bg1">
                <a:lumMod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6CF8346-84F3-41A1-B001-E05E39D795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67640 w 12192000"/>
              <a:gd name="connsiteY0" fmla="*/ 174534 h 6858000"/>
              <a:gd name="connsiteX1" fmla="*/ 167640 w 12192000"/>
              <a:gd name="connsiteY1" fmla="*/ 6683466 h 6858000"/>
              <a:gd name="connsiteX2" fmla="*/ 12024358 w 12192000"/>
              <a:gd name="connsiteY2" fmla="*/ 6683466 h 6858000"/>
              <a:gd name="connsiteX3" fmla="*/ 12024358 w 12192000"/>
              <a:gd name="connsiteY3" fmla="*/ 174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7697" y="1133475"/>
            <a:ext cx="7676606" cy="2387600"/>
          </a:xfrm>
          <a:prstGeom prst="rect">
            <a:avLst/>
          </a:prstGeom>
        </p:spPr>
        <p:txBody>
          <a:bodyPr anchor="b"/>
          <a:lstStyle>
            <a:lvl1pPr algn="ctr">
              <a:defRPr sz="6600" b="0" i="0" u="none" baseline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fonik.ru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0B8BD5-4E83-47BA-B3E8-0D5EAA01B1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7697" y="3533775"/>
            <a:ext cx="767660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 u="none" baseline="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B13188F-9E03-4B90-8BB4-191D8CC47719}"/>
              </a:ext>
            </a:extLst>
          </p:cNvPr>
          <p:cNvCxnSpPr>
            <a:cxnSpLocks/>
          </p:cNvCxnSpPr>
          <p:nvPr userDrawn="1"/>
        </p:nvCxnSpPr>
        <p:spPr>
          <a:xfrm>
            <a:off x="2257697" y="3535823"/>
            <a:ext cx="7676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D22462D3-C949-4335-946A-A68DEEA5F502}"/>
              </a:ext>
            </a:extLst>
          </p:cNvPr>
          <p:cNvSpPr/>
          <p:nvPr userDrawn="1"/>
        </p:nvSpPr>
        <p:spPr>
          <a:xfrm flipV="1">
            <a:off x="2190593" y="1003740"/>
            <a:ext cx="7810807" cy="272956"/>
          </a:xfrm>
          <a:custGeom>
            <a:avLst/>
            <a:gdLst>
              <a:gd name="connsiteX0" fmla="*/ 1908889 w 9857237"/>
              <a:gd name="connsiteY0" fmla="*/ 272956 h 272956"/>
              <a:gd name="connsiteX1" fmla="*/ 9288557 w 9857237"/>
              <a:gd name="connsiteY1" fmla="*/ 272956 h 272956"/>
              <a:gd name="connsiteX2" fmla="*/ 9812626 w 9857237"/>
              <a:gd name="connsiteY2" fmla="*/ 54431 h 272956"/>
              <a:gd name="connsiteX3" fmla="*/ 9857237 w 9857237"/>
              <a:gd name="connsiteY3" fmla="*/ 1 h 272956"/>
              <a:gd name="connsiteX4" fmla="*/ 7948348 w 9857237"/>
              <a:gd name="connsiteY4" fmla="*/ 1 h 272956"/>
              <a:gd name="connsiteX5" fmla="*/ 7948348 w 9857237"/>
              <a:gd name="connsiteY5" fmla="*/ 0 h 272956"/>
              <a:gd name="connsiteX6" fmla="*/ 0 w 9857237"/>
              <a:gd name="connsiteY6" fmla="*/ 0 h 272956"/>
              <a:gd name="connsiteX7" fmla="*/ 44610 w 9857237"/>
              <a:gd name="connsiteY7" fmla="*/ 54430 h 272956"/>
              <a:gd name="connsiteX8" fmla="*/ 568680 w 9857237"/>
              <a:gd name="connsiteY8" fmla="*/ 272955 h 272956"/>
              <a:gd name="connsiteX9" fmla="*/ 1908889 w 9857237"/>
              <a:gd name="connsiteY9" fmla="*/ 272955 h 27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57237" h="272956">
                <a:moveTo>
                  <a:pt x="1908889" y="272956"/>
                </a:moveTo>
                <a:lnTo>
                  <a:pt x="9288557" y="272956"/>
                </a:lnTo>
                <a:cubicBezTo>
                  <a:pt x="9493220" y="272956"/>
                  <a:pt x="9678506" y="189447"/>
                  <a:pt x="9812626" y="54431"/>
                </a:cubicBezTo>
                <a:lnTo>
                  <a:pt x="9857237" y="1"/>
                </a:lnTo>
                <a:lnTo>
                  <a:pt x="7948348" y="1"/>
                </a:lnTo>
                <a:lnTo>
                  <a:pt x="7948348" y="0"/>
                </a:lnTo>
                <a:lnTo>
                  <a:pt x="0" y="0"/>
                </a:lnTo>
                <a:lnTo>
                  <a:pt x="44610" y="54430"/>
                </a:lnTo>
                <a:cubicBezTo>
                  <a:pt x="178731" y="189446"/>
                  <a:pt x="364018" y="272955"/>
                  <a:pt x="568680" y="272955"/>
                </a:cubicBezTo>
                <a:lnTo>
                  <a:pt x="1908889" y="272955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359523-CDAA-4C5B-9FD0-3D96BE797AC8}"/>
              </a:ext>
            </a:extLst>
          </p:cNvPr>
          <p:cNvSpPr/>
          <p:nvPr userDrawn="1"/>
        </p:nvSpPr>
        <p:spPr>
          <a:xfrm>
            <a:off x="2118318" y="5134567"/>
            <a:ext cx="7966800" cy="272956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61FECED-9E11-4518-8D4E-ABDAC3E2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0" grpId="0" animBg="1"/>
      <p:bldP spid="10" grpId="1" animBg="1"/>
      <p:bldP spid="2" grpId="0"/>
      <p:bldP spid="2" grpId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6" presetClass="exit" presetSubtype="32" fill="hold" nodeType="withEffect">
                  <p:stCondLst>
                    <p:cond delay="0"/>
                  </p:stCondLst>
                  <p:childTnLst>
                    <p:animEffect transition="out" filter="circle(ou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3" grpId="1" animBg="1"/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840C427-43B0-4361-B418-EC0F19ED1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4E415699-3E2B-4955-AEDA-F5AE8B5831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F8552F65-2442-4D7F-8676-9019459667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6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12B99B6-F197-4A9A-9EBA-4CA133469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69842CC-5E24-4D21-917A-9B530CF871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ED104E8E-86E5-4AB0-94CB-0A41132E67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95808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BF853CB-9A3A-48E7-8210-50E1B25B2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FE316087-5D8C-43D5-A74B-3EFF5A415F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9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2FDFF4C-0FC6-46B1-9096-3E0D05F05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9C0C6447-6A78-4716-8C44-015AB6A9A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5BE6BB9-A286-40E7-BC09-D041B53C94B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7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59AA83-2B88-42D9-B1FD-80E88E5657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8F5044A8-2B0E-41E1-BCC9-29906A9E70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5F5C2E90-1AAF-4762-B6CB-A803D6254E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81052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6A49BDC-5BAA-4A76-8A46-C937866830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FF12F504-9955-441E-9BE1-F95ED7D35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7456112A-47F2-474C-93BB-661A5482C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04011941-2380-4C1E-ACF0-DC8367B103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66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2EB271-7CFB-4003-8010-D506E26D5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CBA73729-24B1-46DE-9FBE-E5B7681DE8D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8DCB80D3-9302-4FC3-8CEE-9431486DB3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864C1380-4C07-447E-B3DC-AC6146E3889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7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ADED7DE-9430-414A-85BD-DA5192BBF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6470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0D5CF75-F27F-4265-9669-5DB93ED7D6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58068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084A4BD-04C5-4596-9071-26CDD73C1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919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A65B3-4BB7-4A89-99D9-56B841967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917964A-3136-4C88-AD04-58972679F9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686" y="1316659"/>
            <a:ext cx="11839112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42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1BCFDA3-088D-40A5-B5A4-6D12CA8936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16392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8A72FC8-FAC0-4384-9251-93ECB77E3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66AB6339-99A2-4593-8DCD-03FB4F7ADC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416570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1D7B40-10D5-4BCC-9461-D282F4D42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6278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C7FC55C-EFA8-43B4-B529-6FFA21B2BC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C5FF46F4-1DC0-4B29-B542-AAAD689AAD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72195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F210C07-2B56-4BCA-AA18-9202D7FA1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2832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57FF125-90F8-4B22-8E5C-E5B1D0563D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6" y="4659801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75" y="1316658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55E0A213-8260-4749-8EB4-A86D698B6F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16000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DD8D5F-EF75-4E8D-8B39-681F56F75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776FA5C4-AFEF-43F7-A720-B65AA9892CE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11131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8" name="Текст 16">
            <a:extLst>
              <a:ext uri="{FF2B5EF4-FFF2-40B4-BE49-F238E27FC236}">
                <a16:creationId xmlns:a16="http://schemas.microsoft.com/office/drawing/2014/main" id="{F8413A43-9830-48B7-9454-6BAA6AAC2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1119" y="4655713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DD006553-9ADA-474F-A201-C0AF80757E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310B3B4D-4C4F-42A2-848A-CCBCDACA0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5869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D53731-628C-4568-814B-E5C7E1FE81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66" y="4655714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7" y="1316658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4F540CA6-7A93-491D-9D2A-8DC8B3DF0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14C0424D-5147-4D07-BACC-078F3EECA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72298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4CFF0B-EEF8-4134-AABA-06BF0D82D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B4156A2D-DB44-4CA4-A670-DD39138FD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3750221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2F048F1-628A-443C-AC04-42F1326C77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66" y="2360636"/>
            <a:ext cx="3750220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B82C0E56-D74A-47AC-858D-9D40EE8DF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BF160DAE-3D8C-4AA0-8496-A27B8FEEEB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7729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04191B2-BE1E-4BB1-8AE2-F6743F020D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35C0D32E-87F7-46D1-94A8-566E8F2188F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211103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20DDAF4B-BB30-49FD-A09A-10BBBC799F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1110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DB13013B-A5ED-4A7D-8390-6E6ACA583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57766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BE8E06-DD29-4F84-87A0-257802117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32F524-71F5-4F2C-9A34-FBDF4320F2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60"/>
            <a:ext cx="11839112" cy="5352980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33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C23C73-A4B2-48F6-BC13-421664032C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id="{1741CF79-CE33-4093-854F-F059D9CCB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5575" y="1316658"/>
            <a:ext cx="3750224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3B3E09BA-0F61-4D1D-A5DE-8D154CC01F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55568" y="2360636"/>
            <a:ext cx="3750224" cy="3285224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E776BE2F-1484-41B0-86F1-D54B64621C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id="{8388B2AF-EBAF-4576-953B-E1AB77C28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71965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C09956-EE3E-447D-955F-33A99072D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068242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6D67CD8-1361-4DA5-A174-FBA4C5E2C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419052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3B4AC3F-85B9-4DFA-A892-0B8D3EE88B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B156BB6C-45FA-4336-B8D2-A28F488B921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7804421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480456A3-D569-4C62-A600-E6E01A80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5091" y="1316658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87824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077EA3-F710-41BB-A21D-3C5A1FD36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1AF14686-07BA-4D3A-957A-D9647B106F6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D131881A-ABBF-4B35-86FD-A3E6F601C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670969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2A7BDBA-4EAD-4EBF-BA2D-2E6A2FEDF1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1C04CA73-BE9F-49FE-8350-0281671445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6686" y="1316659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56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11E8A3-5C13-4122-8178-ECECCCD62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687D38CF-48AA-4E1B-A010-B17C6326BD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1376" y="1317612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0D97880A-5EC2-41D5-96B7-C7E3DC55C65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C7F9F7A5-A703-411E-8244-30AB8C31C47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1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DA58AFC-2AC1-4723-BF19-AA1194D89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3E6D4336-3D3E-4A1C-A547-E81D65F5EB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7026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0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935F9B-136E-4164-A7E1-0D608F6222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CFC04E0-983B-4E7B-9C3A-30D00E0069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01376" y="1316658"/>
            <a:ext cx="7804421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2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819A869-D66E-4185-A8D9-037A9DB3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17767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92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0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37430C5-768D-49B5-9ABD-735675B2F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E3736DF1-9AED-47CF-B77C-A5D3F9F39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FA414C0-278F-4CC2-81D1-03E9B03C54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id="{A8BA4435-8FAC-4C7E-A85D-57B02504AB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id="{EB21029C-D043-41EA-8AC3-3E49433BBC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891901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1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5219A09-D779-4129-AB12-9B0C02EBB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3264979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2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021482-9C7D-42ED-BE73-930451C0D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8B0C4EEB-3736-4EBE-8FEA-A3A9D56F53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55580" y="131209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70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3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445B233-B0BA-4E3E-901A-0F6946A48B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id="{6AD37921-0451-48B0-B06B-B22674B042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0645" y="1316657"/>
            <a:ext cx="3730708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672236F7-5720-4F11-A576-8723C266EDB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1B4A34B-F0C6-47BD-B890-4DED5041CB7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5F1F784D-F76A-4CBE-A914-23F4A6E7533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20D80179-D420-451B-AF51-DD7C7AB62E4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837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4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6BCD72-C796-4E1B-B2F9-0AF0D532B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id="{DA34351D-9FB7-4ECC-9013-DB8F362BB7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6686" y="1316659"/>
            <a:ext cx="3750219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901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9803688-9DA5-4641-B090-3A06169B58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DBF171AB-D6F6-478B-AEBB-E81638E5443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13919" y="39884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614BDDFE-AB95-4A3B-9ABA-7CB557D7BB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13920" y="1316657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BE55875F-D1E5-4362-B6CE-5E069BB5299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41638" y="3988408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5212E420-0357-4DD1-B159-2F32813ECC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241639" y="1316659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C004867C-BB85-451F-82A3-29BDA5EC4C3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66685" y="3987455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52143A52-3FF6-4125-9AE3-AAC239FBA94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166686" y="1315706"/>
            <a:ext cx="3764159" cy="2205048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4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5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8543A6A-3012-4F49-9503-8329B09E8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F8347308-3B3C-4A24-BF23-060B09AE4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24D2FBDB-CF3D-408A-9245-3DE78B4CF3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6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FE52E36-EAAE-4B5D-8154-15E46173A9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4257BBEE-D0E5-4678-87A1-8357B00D86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7"/>
            <a:ext cx="5729145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1B7DFD72-3637-4EAA-9001-B1A9FF3924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5352981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7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04FF81B-D8A9-4535-AF7C-5BF04823F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4" y="1316658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1316658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4" y="2367616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70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8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EE9F44D-F1EE-448C-B0D2-0923F3BFA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A2473EB-BAC6-4FB4-B62A-6EB1E433FEC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76654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D23631EA-EBC3-460B-9CE5-4AFBE16CAC9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6686" y="1316658"/>
            <a:ext cx="5729145" cy="430202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2004BA34-204C-46E1-8F44-B077703E71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653" y="5679491"/>
            <a:ext cx="5729145" cy="990147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C6ECB362-A29A-455A-86D3-51B0F22710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5" y="5679492"/>
            <a:ext cx="5729145" cy="990146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09 fonik.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B87854-F2CA-4F3F-9D28-5A7CD35D8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86" y="172253"/>
            <a:ext cx="11839113" cy="970062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b">
            <a:spAutoFit/>
          </a:bodyPr>
          <a:lstStyle>
            <a:lvl1pPr algn="l">
              <a:defRPr sz="6000" b="0" i="0" u="none" baseline="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20E7D-9A64-4288-B055-C3AB2A39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0380-62B5-4A0A-8362-E63D5FBFE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0CE5C7E1-4298-4143-A722-FEE24C707A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6654" y="1316659"/>
            <a:ext cx="5729145" cy="5352979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ru-RU" dirty="0">
                <a:latin typeface="Book Antiqua" panose="02040602050305030304" pitchFamily="18" charset="0"/>
              </a:rPr>
              <a:t>Рисунок</a:t>
            </a:r>
            <a:endParaRPr lang="ru-RU" dirty="0"/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id="{13657BFB-F74A-457F-9762-95A1C98240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686" y="1316659"/>
            <a:ext cx="5729145" cy="5352613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 w="38100" cmpd="thickThin">
            <a:solidFill>
              <a:schemeClr val="bg1">
                <a:lumMod val="50000"/>
              </a:schemeClr>
            </a:solidFill>
            <a:prstDash val="solid"/>
          </a:ln>
        </p:spPr>
        <p:txBody>
          <a:bodyPr/>
          <a:lstStyle>
            <a:lvl1pPr marL="457200" indent="-457200"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81442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36D3B-1F8B-4746-9F88-D8505FED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684" y="81888"/>
            <a:ext cx="624839" cy="4410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cap="none" spc="50">
                <a:ln w="0"/>
                <a:solidFill>
                  <a:sysClr val="windowText" lastClr="000000"/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defRPr>
            </a:lvl1pPr>
          </a:lstStyle>
          <a:p>
            <a:fld id="{7EFD0380-62B5-4A0A-8362-E63D5FBFE3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1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66" r:id="rId3"/>
    <p:sldLayoutId id="2147483726" r:id="rId4"/>
    <p:sldLayoutId id="2147483657" r:id="rId5"/>
    <p:sldLayoutId id="2147483667" r:id="rId6"/>
    <p:sldLayoutId id="2147483660" r:id="rId7"/>
    <p:sldLayoutId id="2147483694" r:id="rId8"/>
    <p:sldLayoutId id="2147483658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56" r:id="rId15"/>
    <p:sldLayoutId id="2147483668" r:id="rId16"/>
    <p:sldLayoutId id="214748366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4" r:id="rId31"/>
    <p:sldLayoutId id="2147483715" r:id="rId32"/>
    <p:sldLayoutId id="2147483716" r:id="rId33"/>
    <p:sldLayoutId id="2147483717" r:id="rId34"/>
    <p:sldLayoutId id="2147483684" r:id="rId35"/>
    <p:sldLayoutId id="2147483713" r:id="rId36"/>
    <p:sldLayoutId id="2147483724" r:id="rId37"/>
    <p:sldLayoutId id="2147483725" r:id="rId38"/>
    <p:sldLayoutId id="2147483653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D03F5-BAB6-465D-9A73-06E26FF36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Бабочки. Стрекозы.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46E40-098C-4508-8646-D9FD72FDC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Удивительные насекомые</a:t>
            </a:r>
          </a:p>
        </p:txBody>
      </p:sp>
    </p:spTree>
    <p:extLst>
      <p:ext uri="{BB962C8B-B14F-4D97-AF65-F5344CB8AC3E}">
        <p14:creationId xmlns:p14="http://schemas.microsoft.com/office/powerpoint/2010/main" val="58591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7F889-F79F-15C2-E904-4AF3D76BE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61455"/>
            <a:ext cx="11839113" cy="880860"/>
          </a:xfrm>
        </p:spPr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 по образцу, согласно цвету.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FDB132-B130-4795-8F3D-16AAF7B3EEB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A8BC20-4BBA-EF38-6F7B-C60E4F3C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463" y="1514763"/>
            <a:ext cx="7904851" cy="501534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BD8B20D-31EE-6420-06A4-A2C576F852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1.Наземно-воздушная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2.Водная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3.Почвенная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Сосна, тигр, утка, подсолнух, водяная лилия, крот, дождевой червь, лиса, окунь, клён, бабочка, папоротник, медуза, гусеница, орёл, подорожник, сом, лиса, белка, землеройка, грибница грибов.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97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289D7-C297-404C-BC69-319516C3A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7B3B7D4-8E82-0537-2EDF-99D102712DB7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2"/>
          <a:stretch>
            <a:fillRect/>
          </a:stretch>
        </p:blipFill>
        <p:spPr>
          <a:xfrm>
            <a:off x="4358109" y="2481147"/>
            <a:ext cx="3456732" cy="413208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513D219-2C13-4255-A2B0-BD4FB23B4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EA33A3-2910-4682-944F-9D45903999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строение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E31FDE-97D3-46A2-9F9F-69E203A582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68" y="2360635"/>
            <a:ext cx="3750224" cy="4325111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откладывают яйца на листья деревьев и кустарников.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выходят гусеницы. Они едят листья растений и накапливают питательные вещества.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 превращаются в куколок. На время куколок – не питаются, не передвигаются. Куколки прячутся среди листьев, на стеблях или на почве.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куколки появляется бабочка.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3B0AF64-E2E7-BD73-1941-66D22E6D468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66685" y="2481147"/>
            <a:ext cx="3769748" cy="4204600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6407174E-25F1-4375-90D1-DD2A9490E3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</a:t>
            </a:r>
          </a:p>
        </p:txBody>
      </p:sp>
    </p:spTree>
    <p:extLst>
      <p:ext uri="{BB962C8B-B14F-4D97-AF65-F5344CB8AC3E}">
        <p14:creationId xmlns:p14="http://schemas.microsoft.com/office/powerpoint/2010/main" val="30083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7C4C0-8123-61E4-EAA9-EDD659733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736EC-C205-1AF7-0FD3-B39BDA2F5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AA3550-1243-BAC9-BFD0-C104F56721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5A31AF-6F87-76E2-61BB-45A5041EDE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строение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5F8DB0-F204-ECBA-D327-44FEE7F56C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5568" y="2360635"/>
            <a:ext cx="3750224" cy="4325111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Стрекозы откладывают яйца в водоём.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появляются личинки. Они охотятся на других насекомых и растут, превращаются во взрослую стрекозу.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Личинка живет 2 года под водой. После того как личинка достигает полного развития она выползает по стеблю на поверхность и висит некоторое время над водой. Ее кожа постепенно сползает и из-под нее появляется взрослая особь.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 особь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48EBAC6-92F2-0B81-975A-B4865452AE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286B590-81D7-C1B5-CA71-BD0378336C3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4116" y="2481145"/>
            <a:ext cx="1957679" cy="40397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BD7AE5-5134-6EF1-D903-CFE2CB775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95" y="2481145"/>
            <a:ext cx="2237426" cy="4039727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A32B032-4889-603F-C80E-26163D4AEA65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/>
          <a:stretch>
            <a:fillRect/>
          </a:stretch>
        </p:blipFill>
        <p:spPr>
          <a:xfrm>
            <a:off x="4279221" y="2481144"/>
            <a:ext cx="3749675" cy="40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CBD4D-3BDB-4F09-90A3-9BCA363BC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</p:spPr>
        <p:txBody>
          <a:bodyPr/>
          <a:lstStyle/>
          <a:p>
            <a:pPr algn="ctr"/>
            <a:r>
              <a:rPr lang="ru-RU" dirty="0"/>
              <a:t>Вставь пропущенные слова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A25EB-E72E-4C77-BD31-B53DE4284E8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Стрекозы имеют хищный образ жизни и питаются другими насекомыми, летающими вблизи водоемов, где они обычно обитают. Благодаря этому они помогают поддерживать экологический баланс в своих средах обитания.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Стрекозы откладывают яйца в воду или вблизи водоемов, и их личинки (называемые нимфами) развиваются в воде, где они также являются хищниками.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8DBEFD-2BC5-47F8-9D8C-4785BDC2F5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бабочек тело округлое и пушистое, они имеют крупные и цветные крылья, которые покрыты чешуйками. Тело разделено на три части: голову, грудь и брюшко.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бабочек две пары крыльев, которые часто обрабатываются специальными чешуйками, что придает им разнообразные яркие расцветки и рисунки.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являются важными опылителями, способствуя размножению растений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765D6-0E94-4725-8897-51BF38BC9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8855E-CA88-4A1E-AE14-4B74E4CB6C8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1.Кто это?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 выглядит?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3.Среда обитания?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4.Приспособления для данной среды обитания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5.Чем питается?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6.Естественные враги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7.Приносит пользу или вред?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8.Интересный факт о насекомом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96B5F-28D7-44C0-814B-C51FFD3C70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Второе название отряда бабочек.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Сколько пар крыльев у бабочек?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Чем питаются бабочки?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называются личинки бабочек?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Какой отличительной особенностью строения головы обладают стрекозы?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Чем питаются взрослые стрекозы?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Способна ли стрекоза различать цвета?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7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6E4D6-6D4F-4157-96F7-BB11CA4E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463386"/>
            <a:ext cx="11839113" cy="678929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 части тела бабочки и стрекозы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F1D9431-778B-F045-DB6D-AB6C40C732CF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6275135" y="1274619"/>
            <a:ext cx="5621301" cy="4331854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758F7C1-3196-C2CF-9845-B14275F9375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27992" y="1287658"/>
            <a:ext cx="5388874" cy="4331854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AB0AF991-45F5-4145-9A38-AEAA7F20D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5F9B3F-B702-49ED-A5A3-2668FBF55E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</a:t>
            </a:r>
          </a:p>
        </p:txBody>
      </p:sp>
    </p:spTree>
    <p:extLst>
      <p:ext uri="{BB962C8B-B14F-4D97-AF65-F5344CB8AC3E}">
        <p14:creationId xmlns:p14="http://schemas.microsoft.com/office/powerpoint/2010/main" val="29422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442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Book Antiqua</vt:lpstr>
      <vt:lpstr>Calibri</vt:lpstr>
      <vt:lpstr>Wingdings</vt:lpstr>
      <vt:lpstr>Bahnschrift SemiCondensed</vt:lpstr>
      <vt:lpstr>Arial</vt:lpstr>
      <vt:lpstr>Times New Roman</vt:lpstr>
      <vt:lpstr>Тема Office</vt:lpstr>
      <vt:lpstr>Бабочки. Стрекозы.</vt:lpstr>
      <vt:lpstr>Подчеркни по образцу, согласно цвету.</vt:lpstr>
      <vt:lpstr>Бабочки</vt:lpstr>
      <vt:lpstr>Стрекоза</vt:lpstr>
      <vt:lpstr>Вставь пропущенные слова</vt:lpstr>
      <vt:lpstr>Проверь себя</vt:lpstr>
      <vt:lpstr>Подпиши части тела бабочки и стрекозы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description>fonik.ru</dc:description>
  <cp:lastModifiedBy>Сергей Демьянко</cp:lastModifiedBy>
  <cp:revision>3</cp:revision>
  <dcterms:created xsi:type="dcterms:W3CDTF">2020-05-03T07:48:59Z</dcterms:created>
  <dcterms:modified xsi:type="dcterms:W3CDTF">2024-12-15T11:00:51Z</dcterms:modified>
</cp:coreProperties>
</file>