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16"/>
  </p:notesMasterIdLst>
  <p:sldIdLst>
    <p:sldId id="323" r:id="rId2"/>
    <p:sldId id="325" r:id="rId3"/>
    <p:sldId id="324" r:id="rId4"/>
    <p:sldId id="326" r:id="rId5"/>
    <p:sldId id="316" r:id="rId6"/>
    <p:sldId id="327" r:id="rId7"/>
    <p:sldId id="331" r:id="rId8"/>
    <p:sldId id="310" r:id="rId9"/>
    <p:sldId id="322" r:id="rId10"/>
    <p:sldId id="284" r:id="rId11"/>
    <p:sldId id="286" r:id="rId12"/>
    <p:sldId id="290" r:id="rId13"/>
    <p:sldId id="328" r:id="rId14"/>
    <p:sldId id="313" r:id="rId15"/>
  </p:sldIdLst>
  <p:sldSz cx="9144000" cy="6858000" type="screen4x3"/>
  <p:notesSz cx="6858000" cy="9144000"/>
  <p:custShowLst>
    <p:custShow name="Произвольный показ 1" id="0">
      <p:sldLst>
        <p:sld r:id="rId2"/>
        <p:sld r:id="rId3"/>
        <p:sld r:id="rId4"/>
        <p:sld r:id="rId5"/>
        <p:sld r:id="rId6"/>
        <p:sld r:id="rId7"/>
        <p:sld r:id="rId9"/>
        <p:sld r:id="rId10"/>
        <p:sld r:id="rId11"/>
        <p:sld r:id="rId12"/>
        <p:sld r:id="rId13"/>
        <p:sld r:id="rId14"/>
        <p:sld r:id="rId15"/>
      </p:sldLst>
    </p:custShow>
  </p:custShow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6396"/>
    <a:srgbClr val="82C7EE"/>
    <a:srgbClr val="000099"/>
    <a:srgbClr val="D0ECFC"/>
    <a:srgbClr val="FED2F0"/>
    <a:srgbClr val="FD6FD1"/>
    <a:srgbClr val="FF00FF"/>
    <a:srgbClr val="D610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8" autoAdjust="0"/>
    <p:restoredTop sz="94660"/>
  </p:normalViewPr>
  <p:slideViewPr>
    <p:cSldViewPr>
      <p:cViewPr varScale="1">
        <p:scale>
          <a:sx n="87" d="100"/>
          <a:sy n="87" d="100"/>
        </p:scale>
        <p:origin x="147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E382D-9F93-4201-A6A6-E086CBA933E5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B3109-B7B2-430E-8EC1-1BDBBCCBB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75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B3109-B7B2-430E-8EC1-1BDBBCCBBE2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333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B3109-B7B2-430E-8EC1-1BDBBCCBBE2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333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B3109-B7B2-430E-8EC1-1BDBBCCBBE2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333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B3109-B7B2-430E-8EC1-1BDBBCCBBE2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333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B3109-B7B2-430E-8EC1-1BDBBCCBBE2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365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B3109-B7B2-430E-8EC1-1BDBBCCBBE2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365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84CC1D-746F-4273-9B69-06556E1046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989952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7DB0-5A5E-4ADE-9231-E7C0F23E3A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794184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7DB0-5A5E-4ADE-9231-E7C0F23E3A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7005070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7DB0-5A5E-4ADE-9231-E7C0F23E3A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403223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7DB0-5A5E-4ADE-9231-E7C0F23E3A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2803771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7DB0-5A5E-4ADE-9231-E7C0F23E3A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141323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862AA3-1013-4A8D-80F5-0882FF8670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937262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2FF46-D563-42AA-86AB-CC722DB605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854559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21300" y="1524000"/>
            <a:ext cx="3670300" cy="4714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447800" y="6324600"/>
            <a:ext cx="1409700" cy="490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733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239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45A70-DC27-4201-BC65-0DDE33ADA3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409327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7A0050-B444-421E-8390-EFD2DCEF61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524306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E7AC21-A5D5-4DA5-A463-DC57D23AD8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589595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153CA9-DA86-42B0-AA02-D1DD0890ED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122495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A4A8E5-69B2-45DB-96B3-E703DE0FEA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096298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3011D9-3295-4D95-B184-1FB90696E1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750221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663616-2BAE-4B51-A151-380DBACA1B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885324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73549-15B4-4012-905C-88D9EF77C7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315108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68083F-BB0E-470A-9468-A68A32C515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564238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7077DB0-5A5E-4ADE-9231-E7C0F23E3A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94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</p:sldLayoutIdLst>
  <p:transition spd="slow">
    <p:randomBar dir="vert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552" y="2852936"/>
            <a:ext cx="6697663" cy="2232025"/>
          </a:xfrm>
          <a:noFill/>
          <a:ln/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086396"/>
                </a:solidFill>
              </a:rPr>
              <a:t>Факультативный курс</a:t>
            </a:r>
            <a:br>
              <a:rPr lang="ru-RU" sz="3600" b="1" i="1" dirty="0" smtClean="0">
                <a:solidFill>
                  <a:srgbClr val="086396"/>
                </a:solidFill>
              </a:rPr>
            </a:br>
            <a:r>
              <a:rPr lang="ru-RU" sz="3600" b="1" i="1" dirty="0" smtClean="0">
                <a:solidFill>
                  <a:srgbClr val="086396"/>
                </a:solidFill>
              </a:rPr>
              <a:t>«Основы компьютерной грамотности»</a:t>
            </a:r>
            <a:br>
              <a:rPr lang="ru-RU" sz="3600" b="1" i="1" dirty="0" smtClean="0">
                <a:solidFill>
                  <a:srgbClr val="086396"/>
                </a:solidFill>
              </a:rPr>
            </a:br>
            <a:r>
              <a:rPr lang="ru-RU" sz="3600" b="1" i="1" dirty="0" smtClean="0">
                <a:solidFill>
                  <a:srgbClr val="086396"/>
                </a:solidFill>
              </a:rPr>
              <a:t> </a:t>
            </a:r>
            <a:r>
              <a:rPr lang="ru-RU" sz="3600" b="1" i="1" dirty="0">
                <a:solidFill>
                  <a:srgbClr val="086396"/>
                </a:solidFill>
              </a:rPr>
              <a:t>Урок на тему: </a:t>
            </a:r>
            <a:r>
              <a:rPr lang="ru-RU" sz="3600" b="1" i="1" dirty="0">
                <a:solidFill>
                  <a:schemeClr val="accent2"/>
                </a:solidFill>
              </a:rPr>
              <a:t>«Периферийные устройства компьютера. Принтер и </a:t>
            </a:r>
            <a:r>
              <a:rPr lang="ru-RU" sz="3600" b="1" i="1" dirty="0" smtClean="0">
                <a:solidFill>
                  <a:schemeClr val="accent2"/>
                </a:solidFill>
              </a:rPr>
              <a:t>сканер»</a:t>
            </a:r>
          </a:p>
        </p:txBody>
      </p:sp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1331913" y="404813"/>
            <a:ext cx="36718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kumimoji="0" lang="ru-RU" sz="2800" b="1" i="1" dirty="0">
              <a:solidFill>
                <a:schemeClr val="tx2"/>
              </a:solidFill>
            </a:endParaRP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kumimoji="0" lang="ru-RU" sz="1400" i="1" dirty="0">
                <a:latin typeface="Arial" charset="0"/>
              </a:rPr>
              <a:t>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7302531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1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animBg="1"/>
      <p:bldP spid="12186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Подключение принтера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122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5" t="8562" r="2021" b="11665"/>
          <a:stretch/>
        </p:blipFill>
        <p:spPr bwMode="auto">
          <a:xfrm>
            <a:off x="628116" y="1340768"/>
            <a:ext cx="6557753" cy="512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Физкультминутка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6148" name="Picture 4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779918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азминка - Разминка 2 беговая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5576" y="6021288"/>
            <a:ext cx="609600" cy="66484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6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E3FCB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Практическое задание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6347714" cy="388077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Разбейтесь на пары.</a:t>
            </a:r>
          </a:p>
          <a:p>
            <a:r>
              <a:rPr lang="ru-RU" sz="2000" dirty="0" smtClean="0"/>
              <a:t>Займите места у компьютера, к которому подключен принтер.</a:t>
            </a:r>
          </a:p>
          <a:p>
            <a:r>
              <a:rPr lang="ru-RU" sz="2000" dirty="0" smtClean="0"/>
              <a:t>Один из вас проговаривает вслух, как можно распечатать текст, второй его распечатывает.</a:t>
            </a:r>
            <a:endParaRPr lang="ru-RU" sz="20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E3FCB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52" y="260648"/>
            <a:ext cx="6347714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Расставьте в правильном порядке действия по распечатке текста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3852" y="2265752"/>
            <a:ext cx="3672408" cy="3880772"/>
          </a:xfrm>
        </p:spPr>
        <p:txBody>
          <a:bodyPr>
            <a:noAutofit/>
          </a:bodyPr>
          <a:lstStyle/>
          <a:p>
            <a:r>
              <a:rPr lang="ru-RU" dirty="0"/>
              <a:t>Указать количество копий</a:t>
            </a:r>
          </a:p>
          <a:p>
            <a:r>
              <a:rPr lang="ru-RU" dirty="0" smtClean="0"/>
              <a:t>Вставить бумагу в принтер</a:t>
            </a:r>
          </a:p>
          <a:p>
            <a:r>
              <a:rPr lang="ru-RU" dirty="0" smtClean="0"/>
              <a:t>Открыть мастер печати документа</a:t>
            </a:r>
          </a:p>
          <a:p>
            <a:r>
              <a:rPr lang="ru-RU" dirty="0" smtClean="0"/>
              <a:t>Включить компьютер</a:t>
            </a:r>
          </a:p>
          <a:p>
            <a:r>
              <a:rPr lang="ru-RU" dirty="0" smtClean="0"/>
              <a:t>Нажать «Печать»</a:t>
            </a:r>
          </a:p>
          <a:p>
            <a:r>
              <a:rPr lang="ru-RU" dirty="0" smtClean="0"/>
              <a:t>Включить принтер</a:t>
            </a:r>
          </a:p>
          <a:p>
            <a:r>
              <a:rPr lang="ru-RU" dirty="0" smtClean="0"/>
              <a:t>Проверить параметры печати</a:t>
            </a:r>
          </a:p>
          <a:p>
            <a:r>
              <a:rPr lang="ru-RU" dirty="0" smtClean="0"/>
              <a:t>Открыть нужный документ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7984" y="2265751"/>
            <a:ext cx="3456384" cy="3880773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ru-RU" dirty="0"/>
              <a:t>Включить </a:t>
            </a:r>
            <a:r>
              <a:rPr lang="ru-RU" dirty="0" smtClean="0"/>
              <a:t>компьютер</a:t>
            </a:r>
          </a:p>
          <a:p>
            <a:pPr>
              <a:buFont typeface="+mj-lt"/>
              <a:buAutoNum type="arabicPeriod"/>
            </a:pPr>
            <a:r>
              <a:rPr lang="ru-RU" dirty="0"/>
              <a:t>Включить </a:t>
            </a:r>
            <a:r>
              <a:rPr lang="ru-RU" dirty="0" smtClean="0"/>
              <a:t>принтер</a:t>
            </a:r>
          </a:p>
          <a:p>
            <a:pPr>
              <a:buFont typeface="+mj-lt"/>
              <a:buAutoNum type="arabicPeriod"/>
            </a:pPr>
            <a:r>
              <a:rPr lang="ru-RU" dirty="0"/>
              <a:t>Вставить бумагу в принтер</a:t>
            </a:r>
          </a:p>
          <a:p>
            <a:pPr>
              <a:buFont typeface="+mj-lt"/>
              <a:buAutoNum type="arabicPeriod"/>
            </a:pPr>
            <a:r>
              <a:rPr lang="ru-RU" dirty="0" smtClean="0"/>
              <a:t>Открыть </a:t>
            </a:r>
            <a:r>
              <a:rPr lang="ru-RU" dirty="0"/>
              <a:t>нужный документ</a:t>
            </a:r>
          </a:p>
          <a:p>
            <a:pPr>
              <a:buFont typeface="+mj-lt"/>
              <a:buAutoNum type="arabicPeriod"/>
            </a:pPr>
            <a:r>
              <a:rPr lang="ru-RU" dirty="0"/>
              <a:t>Открыть мастер печати документа</a:t>
            </a:r>
          </a:p>
          <a:p>
            <a:pPr>
              <a:buFont typeface="+mj-lt"/>
              <a:buAutoNum type="arabicPeriod"/>
            </a:pPr>
            <a:r>
              <a:rPr lang="ru-RU" dirty="0"/>
              <a:t>Проверить параметры печати</a:t>
            </a:r>
          </a:p>
          <a:p>
            <a:pPr>
              <a:buFont typeface="+mj-lt"/>
              <a:buAutoNum type="arabicPeriod"/>
            </a:pPr>
            <a:r>
              <a:rPr lang="ru-RU" dirty="0"/>
              <a:t>Указать количество копий</a:t>
            </a:r>
          </a:p>
          <a:p>
            <a:pPr>
              <a:buFont typeface="+mj-lt"/>
              <a:buAutoNum type="arabicPeriod"/>
            </a:pPr>
            <a:r>
              <a:rPr lang="ru-RU" dirty="0"/>
              <a:t>Нажать «Печать»</a:t>
            </a:r>
          </a:p>
          <a:p>
            <a:pPr>
              <a:buFont typeface="+mj-lt"/>
              <a:buAutoNum type="arabicPeriod"/>
            </a:pPr>
            <a:endParaRPr lang="ru-RU" dirty="0"/>
          </a:p>
          <a:p>
            <a:pPr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41739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6347713" cy="1320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Оцените свою работу на уроке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7170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6768752" cy="508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1331913" y="404813"/>
            <a:ext cx="36718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kumimoji="0" lang="ru-RU" sz="2800" b="1" i="1" dirty="0">
              <a:solidFill>
                <a:schemeClr val="tx2"/>
              </a:solidFill>
            </a:endParaRP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kumimoji="0" lang="ru-RU" sz="1400" i="1" dirty="0">
                <a:latin typeface="Arial" charset="0"/>
              </a:rPr>
              <a:t>                     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Цель, задачи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6984776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/>
              <a:t>Цель: </a:t>
            </a:r>
            <a:r>
              <a:rPr lang="ru-RU" sz="2000" dirty="0"/>
              <a:t>знакомство обучающихся с устройствами для ввода текстовой и графической информации в компьютер или вывода информации, хранящейся в компьютере, на </a:t>
            </a:r>
            <a:r>
              <a:rPr lang="ru-RU" sz="2000" dirty="0" smtClean="0"/>
              <a:t>печать.</a:t>
            </a:r>
          </a:p>
          <a:p>
            <a:pPr marL="0" indent="0">
              <a:buNone/>
            </a:pPr>
            <a:r>
              <a:rPr lang="ru-RU" sz="2000" b="1" dirty="0" smtClean="0"/>
              <a:t>Задачи:</a:t>
            </a:r>
          </a:p>
          <a:p>
            <a:r>
              <a:rPr lang="ru-RU" sz="2000" dirty="0" smtClean="0"/>
              <a:t>изучить </a:t>
            </a:r>
            <a:r>
              <a:rPr lang="ru-RU" sz="2000" dirty="0"/>
              <a:t>принципы работы принтера и сканера;</a:t>
            </a:r>
          </a:p>
          <a:p>
            <a:r>
              <a:rPr lang="ru-RU" sz="2000" dirty="0"/>
              <a:t>у</a:t>
            </a:r>
            <a:r>
              <a:rPr lang="ru-RU" sz="2000" dirty="0" smtClean="0"/>
              <a:t>меть </a:t>
            </a:r>
            <a:r>
              <a:rPr lang="ru-RU" sz="2000" dirty="0"/>
              <a:t>различать виды принтеров и их назначение;</a:t>
            </a:r>
          </a:p>
          <a:p>
            <a:r>
              <a:rPr lang="ru-RU" sz="2000" dirty="0" smtClean="0"/>
              <a:t>изучить </a:t>
            </a:r>
            <a:r>
              <a:rPr lang="ru-RU" sz="2000" dirty="0"/>
              <a:t>алгоритм вывода текстовой и графической информации на печать;</a:t>
            </a:r>
          </a:p>
          <a:p>
            <a:r>
              <a:rPr lang="ru-RU" sz="2000" dirty="0" smtClean="0"/>
              <a:t>изучить </a:t>
            </a:r>
            <a:r>
              <a:rPr lang="ru-RU" sz="2000" dirty="0"/>
              <a:t>алгоритм ввода текстовой и графической информации с бумажного носителя в </a:t>
            </a:r>
            <a:r>
              <a:rPr lang="ru-RU" sz="2000" dirty="0" smtClean="0"/>
              <a:t>компьютер</a:t>
            </a:r>
            <a:r>
              <a:rPr lang="ru-RU" sz="2000" dirty="0"/>
              <a:t>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024968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1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1331913" y="404813"/>
            <a:ext cx="36718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kumimoji="0" lang="ru-RU" sz="2800" b="1" i="1" dirty="0">
              <a:solidFill>
                <a:schemeClr val="tx2"/>
              </a:solidFill>
            </a:endParaRP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kumimoji="0" lang="ru-RU" sz="1400" i="1" dirty="0">
                <a:latin typeface="Arial" charset="0"/>
              </a:rPr>
              <a:t>                      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2121" y="260648"/>
            <a:ext cx="6347713" cy="1320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Повторение техники безопасности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6" t="25437" r="7000" b="10247"/>
          <a:stretch/>
        </p:blipFill>
        <p:spPr bwMode="auto">
          <a:xfrm>
            <a:off x="251520" y="1581448"/>
            <a:ext cx="6907228" cy="3935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699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1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1331913" y="404813"/>
            <a:ext cx="36718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kumimoji="0" lang="ru-RU" sz="2800" b="1" i="1" dirty="0">
              <a:solidFill>
                <a:schemeClr val="tx2"/>
              </a:solidFill>
            </a:endParaRP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kumimoji="0" lang="ru-RU" sz="1400" i="1" dirty="0">
                <a:latin typeface="Arial" charset="0"/>
              </a:rPr>
              <a:t>                      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85752"/>
            <a:ext cx="7634809" cy="1320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Древние носители информации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2050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1"/>
          <a:stretch/>
        </p:blipFill>
        <p:spPr bwMode="auto">
          <a:xfrm>
            <a:off x="539551" y="1268760"/>
            <a:ext cx="6675907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1757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1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223664"/>
            <a:ext cx="634771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Современные периферийные устройства компьютера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3772" y="1340768"/>
            <a:ext cx="6347714" cy="3880773"/>
          </a:xfrm>
        </p:spPr>
        <p:txBody>
          <a:bodyPr/>
          <a:lstStyle/>
          <a:p>
            <a:r>
              <a:rPr lang="ru-RU" dirty="0" smtClean="0"/>
              <a:t>Принтер</a:t>
            </a:r>
          </a:p>
          <a:p>
            <a:r>
              <a:rPr lang="ru-RU" dirty="0" smtClean="0"/>
              <a:t>Сканер</a:t>
            </a:r>
          </a:p>
          <a:p>
            <a:r>
              <a:rPr lang="ru-RU" dirty="0" smtClean="0"/>
              <a:t>Многофункциональное устройство (МФУ)</a:t>
            </a:r>
            <a:endParaRPr lang="ru-RU" dirty="0"/>
          </a:p>
        </p:txBody>
      </p:sp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12"/>
          <a:stretch/>
        </p:blipFill>
        <p:spPr bwMode="auto">
          <a:xfrm>
            <a:off x="539552" y="2661568"/>
            <a:ext cx="6532637" cy="40292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6347713" cy="1320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Принтеры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2204864"/>
            <a:ext cx="4400355" cy="31099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1560" y="1191791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Принтер – это устройство </a:t>
            </a:r>
            <a:r>
              <a:rPr lang="ru-RU" dirty="0" smtClean="0"/>
              <a:t>для печати </a:t>
            </a:r>
            <a:r>
              <a:rPr lang="ru-RU" dirty="0"/>
              <a:t>цифровой </a:t>
            </a:r>
            <a:r>
              <a:rPr lang="ru-RU" dirty="0" smtClean="0"/>
              <a:t>информации.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4172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Виды принтеров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4098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58"/>
          <a:stretch/>
        </p:blipFill>
        <p:spPr bwMode="auto">
          <a:xfrm>
            <a:off x="310610" y="1628800"/>
            <a:ext cx="6945689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1454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Сканер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6" name="Изображение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691680" y="2060848"/>
            <a:ext cx="3759791" cy="33360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1414517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Сканер нужен для перевода текста или фотографий </a:t>
            </a:r>
            <a:r>
              <a:rPr lang="ru-RU" dirty="0"/>
              <a:t>в электронный </a:t>
            </a:r>
            <a:r>
              <a:rPr lang="ru-RU" dirty="0" smtClean="0"/>
              <a:t>вид, чтобы </a:t>
            </a:r>
            <a:r>
              <a:rPr lang="ru-RU" dirty="0"/>
              <a:t>сохранить </a:t>
            </a:r>
            <a:r>
              <a:rPr lang="ru-RU" dirty="0" smtClean="0"/>
              <a:t>их на компьютере.</a:t>
            </a:r>
            <a:endParaRPr lang="ru-RU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МФУ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276601"/>
            <a:ext cx="6347714" cy="388077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Многофункциональное устройство – это принтер + сканер в одном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Изображение4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512641" y="1844824"/>
            <a:ext cx="4689568" cy="445092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2944</TotalTime>
  <Words>234</Words>
  <Application>Microsoft Office PowerPoint</Application>
  <PresentationFormat>Экран (4:3)</PresentationFormat>
  <Paragraphs>59</Paragraphs>
  <Slides>14</Slides>
  <Notes>6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  <vt:variant>
        <vt:lpstr>Произвольные показы</vt:lpstr>
      </vt:variant>
      <vt:variant>
        <vt:i4>1</vt:i4>
      </vt:variant>
    </vt:vector>
  </HeadingPairs>
  <TitlesOfParts>
    <vt:vector size="22" baseType="lpstr">
      <vt:lpstr>Arial</vt:lpstr>
      <vt:lpstr>Calibri</vt:lpstr>
      <vt:lpstr>Times New Roman</vt:lpstr>
      <vt:lpstr>Trebuchet MS</vt:lpstr>
      <vt:lpstr>Wingdings</vt:lpstr>
      <vt:lpstr>Wingdings 3</vt:lpstr>
      <vt:lpstr>Грань</vt:lpstr>
      <vt:lpstr>Факультативный курс «Основы компьютерной грамотности»  Урок на тему: «Периферийные устройства компьютера. Принтер и сканер»</vt:lpstr>
      <vt:lpstr>Цель, задачи</vt:lpstr>
      <vt:lpstr>Повторение техники безопасности</vt:lpstr>
      <vt:lpstr>Древние носители информации</vt:lpstr>
      <vt:lpstr>Современные периферийные устройства компьютера</vt:lpstr>
      <vt:lpstr>Принтеры</vt:lpstr>
      <vt:lpstr>Виды принтеров</vt:lpstr>
      <vt:lpstr>Сканер</vt:lpstr>
      <vt:lpstr>МФУ</vt:lpstr>
      <vt:lpstr>Подключение принтера</vt:lpstr>
      <vt:lpstr>Физкультминутка</vt:lpstr>
      <vt:lpstr>Практическое задание</vt:lpstr>
      <vt:lpstr>Расставьте в правильном порядке действия по распечатке текста</vt:lpstr>
      <vt:lpstr>Оцените свою работу на уроке</vt:lpstr>
      <vt:lpstr>Произвольный показ 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 Каминская</dc:creator>
  <cp:lastModifiedBy>Анна</cp:lastModifiedBy>
  <cp:revision>25</cp:revision>
  <dcterms:created xsi:type="dcterms:W3CDTF">2006-11-20T09:10:19Z</dcterms:created>
  <dcterms:modified xsi:type="dcterms:W3CDTF">2024-10-23T11:20:34Z</dcterms:modified>
</cp:coreProperties>
</file>