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80" r:id="rId3"/>
    <p:sldId id="259" r:id="rId4"/>
    <p:sldId id="260" r:id="rId5"/>
    <p:sldId id="296" r:id="rId6"/>
    <p:sldId id="275" r:id="rId7"/>
    <p:sldId id="298" r:id="rId8"/>
    <p:sldId id="300" r:id="rId9"/>
    <p:sldId id="301" r:id="rId10"/>
    <p:sldId id="324" r:id="rId11"/>
    <p:sldId id="302" r:id="rId12"/>
    <p:sldId id="263" r:id="rId13"/>
    <p:sldId id="264" r:id="rId14"/>
    <p:sldId id="282" r:id="rId15"/>
    <p:sldId id="283" r:id="rId16"/>
    <p:sldId id="284" r:id="rId17"/>
    <p:sldId id="285" r:id="rId18"/>
    <p:sldId id="287" r:id="rId19"/>
    <p:sldId id="266" r:id="rId20"/>
    <p:sldId id="267" r:id="rId21"/>
    <p:sldId id="268" r:id="rId22"/>
    <p:sldId id="288" r:id="rId23"/>
    <p:sldId id="269" r:id="rId24"/>
    <p:sldId id="270" r:id="rId25"/>
    <p:sldId id="271" r:id="rId26"/>
    <p:sldId id="272" r:id="rId27"/>
    <p:sldId id="273" r:id="rId28"/>
    <p:sldId id="289" r:id="rId29"/>
    <p:sldId id="290" r:id="rId30"/>
    <p:sldId id="291" r:id="rId31"/>
    <p:sldId id="292" r:id="rId32"/>
    <p:sldId id="293" r:id="rId33"/>
    <p:sldId id="326" r:id="rId34"/>
    <p:sldId id="329" r:id="rId35"/>
    <p:sldId id="327" r:id="rId36"/>
    <p:sldId id="330" r:id="rId37"/>
    <p:sldId id="325" r:id="rId38"/>
    <p:sldId id="331" r:id="rId39"/>
    <p:sldId id="328" r:id="rId40"/>
    <p:sldId id="332" r:id="rId41"/>
    <p:sldId id="322" r:id="rId42"/>
    <p:sldId id="294" r:id="rId43"/>
    <p:sldId id="295" r:id="rId44"/>
    <p:sldId id="323" r:id="rId45"/>
    <p:sldId id="308" r:id="rId46"/>
    <p:sldId id="307" r:id="rId47"/>
    <p:sldId id="319" r:id="rId48"/>
    <p:sldId id="32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3" autoAdjust="0"/>
  </p:normalViewPr>
  <p:slideViewPr>
    <p:cSldViewPr>
      <p:cViewPr>
        <p:scale>
          <a:sx n="30" d="100"/>
          <a:sy n="30" d="100"/>
        </p:scale>
        <p:origin x="-1843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C979-09E6-4ECA-ADE9-8036B910C88F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CAB3E-BA9C-4699-ADF6-187150EF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2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3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7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8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4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AB3E-BA9C-4699-ADF6-187150EF57C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9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98" y="508030"/>
            <a:ext cx="8507288" cy="547260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730426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</a:rPr>
              <a:t/>
            </a:r>
            <a:br>
              <a:rPr lang="ru-RU" sz="8000" b="1" dirty="0" smtClean="0">
                <a:solidFill>
                  <a:srgbClr val="FFC000"/>
                </a:solidFill>
              </a:rPr>
            </a:br>
            <a:r>
              <a:rPr lang="ru-RU" sz="8000" b="1" dirty="0">
                <a:solidFill>
                  <a:srgbClr val="FFC000"/>
                </a:solidFill>
              </a:rPr>
              <a:t/>
            </a:r>
            <a:br>
              <a:rPr lang="ru-RU" sz="8000" b="1" dirty="0">
                <a:solidFill>
                  <a:srgbClr val="FFC000"/>
                </a:solidFill>
              </a:rPr>
            </a:br>
            <a:r>
              <a:rPr lang="ru-RU" sz="8000" b="1" dirty="0" smtClean="0">
                <a:solidFill>
                  <a:srgbClr val="FFC000"/>
                </a:solidFill>
              </a:rPr>
              <a:t/>
            </a:r>
            <a:br>
              <a:rPr lang="ru-RU" sz="8000" b="1" dirty="0" smtClean="0">
                <a:solidFill>
                  <a:srgbClr val="FFC000"/>
                </a:solidFill>
              </a:rPr>
            </a:br>
            <a:r>
              <a:rPr lang="ru-RU" sz="8000" b="1" dirty="0" smtClean="0">
                <a:solidFill>
                  <a:srgbClr val="FFC000"/>
                </a:solidFill>
              </a:rPr>
              <a:t>Новогодние считалки</a:t>
            </a:r>
            <a:endParaRPr lang="ru-RU" sz="8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32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67544" y="4869159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4288" y="4321065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3216508adcc0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4581027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5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54112"/>
            <a:ext cx="7831832" cy="3932064"/>
          </a:xfrm>
        </p:spPr>
        <p:txBody>
          <a:bodyPr/>
          <a:lstStyle/>
          <a:p>
            <a:pPr lvl="0"/>
            <a:r>
              <a:rPr lang="ru-RU" sz="6600" dirty="0">
                <a:solidFill>
                  <a:schemeClr val="bg2">
                    <a:lumMod val="50000"/>
                  </a:schemeClr>
                </a:solidFill>
                <a:effectLst/>
              </a:rPr>
              <a:t>Как называются цифра в классном журнале?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588224" y="3932064"/>
            <a:ext cx="12954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295400" y="4509120"/>
            <a:ext cx="12954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596336" y="0"/>
            <a:ext cx="12954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48872" cy="3611101"/>
          </a:xfrm>
        </p:spPr>
        <p:txBody>
          <a:bodyPr/>
          <a:lstStyle/>
          <a:p>
            <a:pPr algn="ctr"/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ОТМЕТКА</a:t>
            </a:r>
            <a:b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7200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403648" y="42930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2240" y="400410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23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688632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МАТЕМАТИЧЕСКАЯ      </a:t>
            </a: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РАЗМИНКА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85821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228184" y="54868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72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2952328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endParaRPr lang="ru-RU" sz="12000" b="1" dirty="0" smtClean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4800" b="1" dirty="0" smtClean="0">
                <a:solidFill>
                  <a:srgbClr val="FFFF00"/>
                </a:solidFill>
                <a:effectLst/>
              </a:rPr>
              <a:t>1.  Как </a:t>
            </a:r>
            <a:r>
              <a:rPr lang="ru-RU" sz="4800" b="1" dirty="0">
                <a:solidFill>
                  <a:srgbClr val="FFFF00"/>
                </a:solidFill>
                <a:effectLst/>
              </a:rPr>
              <a:t>называется результат </a:t>
            </a:r>
            <a:r>
              <a:rPr lang="ru-RU" sz="4800" b="1" dirty="0" smtClean="0">
                <a:solidFill>
                  <a:srgbClr val="FFFF00"/>
                </a:solidFill>
                <a:effectLst/>
              </a:rPr>
              <a:t>    сложения</a:t>
            </a:r>
            <a:r>
              <a:rPr lang="ru-RU" sz="4800" b="1" dirty="0">
                <a:solidFill>
                  <a:srgbClr val="FFFF00"/>
                </a:solidFill>
                <a:effectLst/>
              </a:rPr>
              <a:t>?</a:t>
            </a:r>
            <a:endParaRPr lang="ru-RU" sz="4800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7424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/>
              </a:rPr>
              <a:t>Для </a:t>
            </a:r>
            <a:r>
              <a:rPr lang="ru-RU" sz="4000" b="1" dirty="0" smtClean="0">
                <a:solidFill>
                  <a:srgbClr val="FFFF00"/>
                </a:solidFill>
                <a:effectLst/>
              </a:rPr>
              <a:t>команды  </a:t>
            </a:r>
            <a:br>
              <a:rPr lang="ru-RU" sz="4000" b="1" dirty="0" smtClean="0">
                <a:solidFill>
                  <a:srgbClr val="FFFF00"/>
                </a:solidFill>
                <a:effectLst/>
              </a:rPr>
            </a:br>
            <a:r>
              <a:rPr lang="ru-RU" sz="4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6000" b="1" dirty="0">
                <a:solidFill>
                  <a:srgbClr val="00B0F0"/>
                </a:solidFill>
                <a:effectLst/>
              </a:rPr>
              <a:t>«Снежинка»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300192" y="47335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601892" y="26064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4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15862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FF00"/>
              </a:solidFill>
            </a:endParaRPr>
          </a:p>
          <a:p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2</a:t>
            </a:r>
            <a:r>
              <a:rPr lang="ru-RU" sz="4800" b="1" dirty="0">
                <a:solidFill>
                  <a:srgbClr val="FFFF00"/>
                </a:solidFill>
              </a:rPr>
              <a:t>. Сколько минут в часе?</a:t>
            </a:r>
            <a:r>
              <a:rPr lang="ru-RU" sz="4800" dirty="0">
                <a:solidFill>
                  <a:srgbClr val="FFFF00"/>
                </a:solidFill>
              </a:rPr>
              <a:t/>
            </a:r>
            <a:br>
              <a:rPr lang="ru-RU" sz="4800" dirty="0">
                <a:solidFill>
                  <a:srgbClr val="FFFF00"/>
                </a:solidFill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940152" y="453666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745057" y="35111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453650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effectLst/>
              </a:rPr>
            </a:br>
            <a:r>
              <a:rPr lang="ru-RU" sz="4800" b="1" dirty="0" smtClean="0">
                <a:solidFill>
                  <a:srgbClr val="FFFF00"/>
                </a:solidFill>
                <a:effectLst/>
              </a:rPr>
              <a:t>3</a:t>
            </a:r>
            <a:r>
              <a:rPr lang="ru-RU" sz="4800" b="1" dirty="0">
                <a:solidFill>
                  <a:srgbClr val="FFFF00"/>
                </a:solidFill>
                <a:effectLst/>
              </a:rPr>
              <a:t>.  Как называется прибор измерения </a:t>
            </a:r>
            <a:r>
              <a:rPr lang="ru-RU" sz="4800" b="1" dirty="0" smtClean="0">
                <a:solidFill>
                  <a:srgbClr val="FFFF00"/>
                </a:solidFill>
                <a:effectLst/>
              </a:rPr>
              <a:t>массы?</a:t>
            </a:r>
            <a:r>
              <a:rPr lang="ru-RU" sz="4800" dirty="0">
                <a:solidFill>
                  <a:srgbClr val="FFFF00"/>
                </a:solidFill>
                <a:effectLst/>
              </a:rPr>
              <a:t/>
            </a:r>
            <a:br>
              <a:rPr lang="ru-RU" sz="4800" dirty="0">
                <a:solidFill>
                  <a:srgbClr val="FFFF00"/>
                </a:solidFill>
                <a:effectLst/>
              </a:rPr>
            </a:br>
            <a:endParaRPr lang="ru-RU" sz="4800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92280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72514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275874" y="6926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45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952" cy="5616624"/>
          </a:xfrm>
        </p:spPr>
        <p:txBody>
          <a:bodyPr/>
          <a:lstStyle/>
          <a:p>
            <a:pPr algn="ctr">
              <a:tabLst>
                <a:tab pos="98425" algn="l"/>
              </a:tabLst>
            </a:pPr>
            <a:r>
              <a:rPr lang="ru-RU" sz="5400" b="1" dirty="0">
                <a:solidFill>
                  <a:srgbClr val="FFFF00"/>
                </a:solidFill>
                <a:effectLst/>
              </a:rPr>
              <a:t>4. Назовите наименьшее  </a:t>
            </a:r>
            <a:br>
              <a:rPr lang="ru-RU" sz="5400" b="1" dirty="0">
                <a:solidFill>
                  <a:srgbClr val="FFFF00"/>
                </a:solidFill>
                <a:effectLst/>
              </a:rPr>
            </a:br>
            <a:r>
              <a:rPr lang="ru-RU" sz="5400" b="1" dirty="0" smtClean="0">
                <a:solidFill>
                  <a:srgbClr val="FFFF00"/>
                </a:solidFill>
                <a:effectLst/>
              </a:rPr>
              <a:t>однозначное 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число?</a:t>
            </a:r>
            <a:r>
              <a:rPr lang="ru-RU" sz="5400" dirty="0">
                <a:solidFill>
                  <a:srgbClr val="FFFF00"/>
                </a:solidFill>
                <a:effectLst/>
              </a:rPr>
              <a:t/>
            </a:r>
            <a:br>
              <a:rPr lang="ru-RU" sz="5400" dirty="0">
                <a:solidFill>
                  <a:srgbClr val="FFFF00"/>
                </a:solidFill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67544" y="40466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04248" y="515719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64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632848" cy="3456384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/>
              </a:rPr>
              <a:t>5. </a:t>
            </a:r>
            <a:r>
              <a:rPr lang="ru-RU" sz="5400" b="1" dirty="0" smtClean="0">
                <a:solidFill>
                  <a:srgbClr val="FFFF00"/>
                </a:solidFill>
                <a:effectLst/>
              </a:rPr>
              <a:t>Первый  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месяц летних каникул?</a:t>
            </a:r>
            <a:endParaRPr lang="ru-RU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90872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8965" y="469808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0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20688"/>
            <a:ext cx="8280920" cy="518457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>
                <a:solidFill>
                  <a:srgbClr val="FFFF00"/>
                </a:solidFill>
                <a:effectLst/>
              </a:rPr>
              <a:t>7. Как  </a:t>
            </a:r>
            <a:r>
              <a:rPr lang="ru-RU" sz="5400" b="1" dirty="0" smtClean="0">
                <a:solidFill>
                  <a:srgbClr val="FFFF00"/>
                </a:solidFill>
                <a:effectLst/>
              </a:rPr>
              <a:t>называется</a:t>
            </a: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/>
              </a:rPr>
              <a:t>треугольник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, </a:t>
            </a:r>
            <a:endParaRPr lang="ru-RU" sz="5400" b="1" dirty="0" smtClean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/>
              </a:rPr>
              <a:t>у 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которого  </a:t>
            </a:r>
            <a:r>
              <a:rPr lang="ru-RU" sz="5400" b="1" dirty="0" smtClean="0">
                <a:solidFill>
                  <a:srgbClr val="FFFF00"/>
                </a:solidFill>
                <a:effectLst/>
              </a:rPr>
              <a:t>все 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стороны равны?</a:t>
            </a:r>
            <a:r>
              <a:rPr lang="ru-RU" sz="5400" dirty="0">
                <a:solidFill>
                  <a:srgbClr val="FFFF00"/>
                </a:solidFill>
                <a:effectLst/>
              </a:rPr>
              <a:t/>
            </a:r>
            <a:br>
              <a:rPr lang="ru-RU" sz="5400" dirty="0">
                <a:solidFill>
                  <a:srgbClr val="FFFF00"/>
                </a:solidFill>
                <a:effectLst/>
              </a:rPr>
            </a:b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568952" cy="237626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5400" b="1" dirty="0" smtClean="0">
                <a:solidFill>
                  <a:srgbClr val="FFFF00"/>
                </a:solidFill>
                <a:effectLst/>
              </a:rPr>
            </a:br>
            <a:r>
              <a:rPr lang="ru-RU" sz="5400" b="1" dirty="0">
                <a:solidFill>
                  <a:srgbClr val="FFFF00"/>
                </a:solidFill>
                <a:effectLst/>
              </a:rPr>
              <a:t/>
            </a:r>
            <a:br>
              <a:rPr lang="ru-RU" sz="5400" b="1" dirty="0">
                <a:solidFill>
                  <a:srgbClr val="FFFF00"/>
                </a:solidFill>
                <a:effectLst/>
              </a:rPr>
            </a:br>
            <a:r>
              <a:rPr lang="ru-RU" sz="5400" b="1" dirty="0" smtClean="0">
                <a:solidFill>
                  <a:srgbClr val="FFFF00"/>
                </a:solidFill>
                <a:effectLst/>
              </a:rPr>
              <a:t> </a:t>
            </a:r>
            <a:endParaRPr lang="ru-RU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2930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14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6" cy="40324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8. Часть прямой, ограниченной двумя точками?</a:t>
            </a:r>
            <a:br>
              <a:rPr lang="ru-RU" sz="5400" b="1" dirty="0">
                <a:solidFill>
                  <a:srgbClr val="FFFF00"/>
                </a:solidFill>
              </a:rPr>
            </a:b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07707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95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17674" cy="5184575"/>
          </a:xfrm>
        </p:spPr>
        <p:txBody>
          <a:bodyPr>
            <a:noAutofit/>
          </a:bodyPr>
          <a:lstStyle/>
          <a:p>
            <a:pPr algn="ctr"/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11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78090" y="5473590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284"/>
            <a:ext cx="8351549" cy="647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62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40324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9. Результаты вычитания</a:t>
            </a:r>
            <a:r>
              <a:rPr lang="ru-RU" b="1" dirty="0">
                <a:solidFill>
                  <a:srgbClr val="FFFF00"/>
                </a:solidFill>
              </a:rPr>
              <a:t>?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691680" y="42210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80312" y="26064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17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20880" cy="489654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10. Сколько сторон у квадрата?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547664" y="6206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660232" y="537321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05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76672"/>
            <a:ext cx="7992888" cy="590465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endParaRPr lang="ru-RU" sz="5400" b="1" dirty="0" smtClean="0">
              <a:solidFill>
                <a:srgbClr val="00B0F0"/>
              </a:solidFill>
            </a:endParaRPr>
          </a:p>
          <a:p>
            <a:pPr marL="18288" indent="0" algn="ctr">
              <a:buNone/>
            </a:pPr>
            <a:endParaRPr lang="ru-RU" sz="5400" b="1" dirty="0">
              <a:solidFill>
                <a:srgbClr val="00B0F0"/>
              </a:solidFill>
            </a:endParaRP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00B0F0"/>
                </a:solidFill>
              </a:rPr>
              <a:t>«</a:t>
            </a:r>
            <a:r>
              <a:rPr lang="ru-RU" sz="5400" b="1" dirty="0">
                <a:solidFill>
                  <a:srgbClr val="00B0F0"/>
                </a:solidFill>
              </a:rPr>
              <a:t>СНЕГОВИК»</a:t>
            </a:r>
            <a:r>
              <a:rPr lang="ru-RU" sz="5400" dirty="0">
                <a:solidFill>
                  <a:srgbClr val="00B0F0"/>
                </a:solidFill>
              </a:rPr>
              <a:t/>
            </a:r>
            <a:br>
              <a:rPr lang="ru-RU" sz="5400" dirty="0">
                <a:solidFill>
                  <a:srgbClr val="00B0F0"/>
                </a:solidFill>
              </a:rPr>
            </a:br>
            <a:endParaRPr lang="ru-RU" sz="5400" dirty="0"/>
          </a:p>
          <a:p>
            <a:pPr lvl="0"/>
            <a:r>
              <a:rPr lang="ru-RU" dirty="0" smtClean="0">
                <a:effectLst/>
              </a:rPr>
              <a:t>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632848" cy="187220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5400" b="1" dirty="0">
                <a:solidFill>
                  <a:srgbClr val="FFC000"/>
                </a:solidFill>
              </a:rPr>
              <a:t>Для </a:t>
            </a:r>
            <a:r>
              <a:rPr lang="ru-RU" sz="5400" b="1" dirty="0" smtClean="0">
                <a:solidFill>
                  <a:srgbClr val="FFC000"/>
                </a:solidFill>
              </a:rPr>
              <a:t>команды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3568" y="486916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04248" y="544618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814270" y="4581792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943850" y="260648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3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569552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1</a:t>
            </a:r>
            <a:r>
              <a:rPr lang="ru-RU" sz="5400" b="1" dirty="0">
                <a:solidFill>
                  <a:srgbClr val="FFFF00"/>
                </a:solidFill>
              </a:rPr>
              <a:t>.  Как называется результат  умножения?</a:t>
            </a:r>
            <a:endParaRPr lang="ru-RU" sz="5400" dirty="0">
              <a:solidFill>
                <a:srgbClr val="FFFF00"/>
              </a:solidFill>
            </a:endParaRPr>
          </a:p>
          <a:p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0"/>
            <a:ext cx="8424936" cy="33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44208" y="508518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450815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740334" y="133940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50405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2.  Сколько секунд в минуте?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76256" y="106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486916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0" y="23647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22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773238"/>
            <a:ext cx="8675687" cy="37433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3.  </a:t>
            </a:r>
            <a:r>
              <a:rPr lang="ru-RU" sz="5400" b="1" dirty="0" smtClean="0">
                <a:solidFill>
                  <a:srgbClr val="FFFF00"/>
                </a:solidFill>
              </a:rPr>
              <a:t>Назовите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наибольшее двузначное </a:t>
            </a:r>
            <a:r>
              <a:rPr lang="ru-RU" sz="5400" b="1" dirty="0">
                <a:solidFill>
                  <a:srgbClr val="FFFF00"/>
                </a:solidFill>
              </a:rPr>
              <a:t>число? 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948264" y="6288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211960" y="530120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1531" y="62884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2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1"/>
            <a:ext cx="8280920" cy="547260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>
                <a:solidFill>
                  <a:srgbClr val="FFFF00"/>
                </a:solidFill>
              </a:rPr>
              <a:t>4. Последний месяц учебного года?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501317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596336" y="2790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4288" y="443615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5536" y="14614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16508adcc0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4293393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7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7512" cy="4824536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/>
              </a:rPr>
              <a:t>5. </a:t>
            </a:r>
            <a:r>
              <a:rPr lang="ru-RU" sz="5400" b="1" dirty="0" smtClean="0">
                <a:solidFill>
                  <a:srgbClr val="FFFF00"/>
                </a:solidFill>
                <a:effectLst/>
              </a:rPr>
              <a:t>Мера </a:t>
            </a:r>
            <a:r>
              <a:rPr lang="ru-RU" sz="5400" b="1" dirty="0">
                <a:solidFill>
                  <a:srgbClr val="FFFF00"/>
                </a:solidFill>
                <a:effectLst/>
              </a:rPr>
              <a:t>измерения </a:t>
            </a:r>
            <a:r>
              <a:rPr lang="ru-RU" sz="5400" b="1" dirty="0" smtClean="0">
                <a:solidFill>
                  <a:srgbClr val="FFFF00"/>
                </a:solidFill>
                <a:effectLst/>
              </a:rPr>
              <a:t>стоимости?</a:t>
            </a:r>
            <a:r>
              <a:rPr lang="ru-RU" sz="5400" dirty="0">
                <a:solidFill>
                  <a:srgbClr val="FFFF00"/>
                </a:solidFill>
                <a:effectLst/>
              </a:rPr>
              <a:t/>
            </a:r>
            <a:br>
              <a:rPr lang="ru-RU" sz="5400" dirty="0">
                <a:solidFill>
                  <a:srgbClr val="FFFF00"/>
                </a:solidFill>
                <a:effectLst/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67544" y="26064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2240" y="4581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5536" y="4870786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5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432048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6. Первый месяц зимы?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15616" y="90872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847874" y="32850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23937" y="501317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23937" y="212833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5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565464" cy="216024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7. Сколько сторон у </a:t>
            </a:r>
            <a:r>
              <a:rPr lang="ru-RU" sz="5400" b="1" dirty="0" smtClean="0">
                <a:solidFill>
                  <a:srgbClr val="FFFF00"/>
                </a:solidFill>
              </a:rPr>
              <a:t>квадрата?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42210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92280" y="472514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08863" y="4506226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24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626469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8000" b="1" dirty="0">
                <a:solidFill>
                  <a:srgbClr val="FFFF00"/>
                </a:solidFill>
              </a:rPr>
              <a:t>«Разминка - смешинка»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25504" cy="5616624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00B050"/>
                </a:solidFill>
              </a:rPr>
              <a:t/>
            </a:r>
            <a:br>
              <a:rPr lang="ru-RU" sz="5400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331639" y="1196752"/>
            <a:ext cx="7344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60775" y="332656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09268" y="4581128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20272" y="4581128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004047" y="408294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79468" y="620489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707060" y="5406449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9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4076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8. Сколько нулей у миллиона?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732240" y="437284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27584" y="4349197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466443" y="4293393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39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784976" cy="547260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9. Сколько  месяцев в году?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259632" y="47667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452320" y="494116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11569" y="490175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834675" y="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189304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651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4665"/>
            <a:ext cx="7704856" cy="453650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5400" b="1" dirty="0">
                <a:solidFill>
                  <a:srgbClr val="FFFF00"/>
                </a:solidFill>
              </a:rPr>
              <a:t>10. Как называется инструмент для построения  окружности?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pPr algn="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472514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4288" y="420488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3971925" y="4494540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09480" cy="5386536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/>
              </a:rPr>
              <a:t>Смешные загадки: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Кто </a:t>
            </a:r>
            <a:r>
              <a:rPr lang="ru-RU" dirty="0">
                <a:solidFill>
                  <a:srgbClr val="7030A0"/>
                </a:solidFill>
                <a:effectLst/>
              </a:rPr>
              <a:t>весь новогодний праздник проводит стоя, не ест, не пьет и никуда не может отойти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?</a:t>
            </a:r>
            <a:r>
              <a:rPr lang="ru-RU" dirty="0">
                <a:solidFill>
                  <a:srgbClr val="7030A0"/>
                </a:solidFill>
                <a:effectLst/>
              </a:rPr>
              <a:t/>
            </a:r>
            <a:br>
              <a:rPr lang="ru-RU" dirty="0">
                <a:solidFill>
                  <a:srgbClr val="7030A0"/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7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16824" cy="616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637472" cy="4810472"/>
          </a:xfrm>
        </p:spPr>
        <p:txBody>
          <a:bodyPr/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Кто на новогоднем застолье всегда одет по-зимнему?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5438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23888"/>
            <a:ext cx="12192000" cy="810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7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09480" cy="4666456"/>
          </a:xfrm>
        </p:spPr>
        <p:txBody>
          <a:bodyPr/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Как называется место, где дети в зимние каникулы собирают богатый урожай шишек?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7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543800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509588"/>
            <a:ext cx="11430000" cy="787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7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09480" cy="4666456"/>
          </a:xfrm>
        </p:spPr>
        <p:txBody>
          <a:bodyPr/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Изготовлен на морозе, Он совсем чуть-чуть растяпа,</a:t>
            </a:r>
            <a:br>
              <a:rPr lang="ru-RU" dirty="0">
                <a:solidFill>
                  <a:srgbClr val="7030A0"/>
                </a:solidFill>
                <a:effectLst/>
              </a:rPr>
            </a:br>
            <a:r>
              <a:rPr lang="ru-RU" dirty="0">
                <a:solidFill>
                  <a:srgbClr val="7030A0"/>
                </a:solidFill>
                <a:effectLst/>
              </a:rPr>
              <a:t>С красным и морковным носом, И с ведерком — вместо шляпы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4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439248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>
                <a:solidFill>
                  <a:srgbClr val="FFFF00"/>
                </a:solidFill>
              </a:rPr>
              <a:t>Какие цифры «пишут»    лётчики в небе?</a:t>
            </a:r>
            <a:endParaRPr lang="ru-RU" sz="7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39"/>
            <a:ext cx="8363272" cy="5976665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  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200869" y="5384727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331640" y="4839132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23928" y="5189361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03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tkritkis.com/wp-content/uploads/2021/11/snegovik-dlya-dete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405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268760"/>
            <a:ext cx="92296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быстрее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4725144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847874" y="1740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2555776" y="289418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6156176" y="3860750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4664"/>
            <a:ext cx="7992888" cy="4752528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14400" b="1" dirty="0" smtClean="0">
                <a:solidFill>
                  <a:srgbClr val="FFFF00"/>
                </a:solidFill>
                <a:effectLst/>
              </a:rPr>
              <a:t>              </a:t>
            </a:r>
            <a:endParaRPr lang="ru-RU" sz="14400" b="1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r>
              <a:rPr lang="ru-RU" sz="14400" b="1" dirty="0">
                <a:solidFill>
                  <a:srgbClr val="FFFF00"/>
                </a:solidFill>
                <a:effectLst/>
              </a:rPr>
              <a:t>						</a:t>
            </a:r>
            <a:endParaRPr lang="ru-RU" sz="14400" dirty="0">
              <a:solidFill>
                <a:srgbClr val="FFFF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14400" b="1" dirty="0" smtClean="0">
                <a:solidFill>
                  <a:srgbClr val="FFFF00"/>
                </a:solidFill>
                <a:effectLst/>
              </a:rPr>
              <a:t>                                 </a:t>
            </a:r>
          </a:p>
          <a:p>
            <a:pPr marL="18288" indent="0" algn="ctr">
              <a:buNone/>
            </a:pPr>
            <a:endParaRPr lang="ru-RU" sz="14400" b="1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sz="14400" b="1" dirty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sz="14400" b="1" dirty="0" smtClean="0">
              <a:solidFill>
                <a:srgbClr val="FFFF00"/>
              </a:solidFill>
              <a:effectLst/>
            </a:endParaRPr>
          </a:p>
          <a:p>
            <a:pPr marL="18288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79512" y="405607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971482" y="2204864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avatars.mds.yandex.net/i?id=b3bdc749251b05cae2382ae7ff6105f8c8bc60a8-1093293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6" y="982633"/>
            <a:ext cx="6968622" cy="55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99093" y="16988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80312" y="8671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1729888" y="1988840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ЗАКРЕПЛЕНИЕ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85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C000"/>
                </a:solidFill>
              </a:rPr>
              <a:t/>
            </a:r>
            <a:br>
              <a:rPr lang="ru-RU" sz="7200" b="1" dirty="0" smtClean="0">
                <a:solidFill>
                  <a:srgbClr val="FFC000"/>
                </a:solidFill>
              </a:rPr>
            </a:b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>
                <a:solidFill>
                  <a:srgbClr val="FFC000"/>
                </a:solidFill>
              </a:rPr>
              <a:t/>
            </a:r>
            <a:br>
              <a:rPr lang="ru-RU" sz="7200" b="1" dirty="0">
                <a:solidFill>
                  <a:srgbClr val="FFC000"/>
                </a:solidFill>
              </a:rPr>
            </a:br>
            <a:r>
              <a:rPr lang="ru-RU" sz="7200" b="1" dirty="0" smtClean="0">
                <a:solidFill>
                  <a:srgbClr val="FFC000"/>
                </a:solidFill>
              </a:rPr>
              <a:t>     </a:t>
            </a:r>
            <a:r>
              <a:rPr lang="ru-RU" sz="7200" dirty="0">
                <a:solidFill>
                  <a:srgbClr val="FFC000"/>
                </a:solidFill>
                <a:effectLst/>
              </a:rPr>
              <a:t/>
            </a:r>
            <a:br>
              <a:rPr lang="ru-RU" sz="7200" dirty="0">
                <a:solidFill>
                  <a:srgbClr val="FFC000"/>
                </a:solidFill>
                <a:effectLst/>
              </a:rPr>
            </a:br>
            <a:endParaRPr lang="ru-RU" sz="7200" dirty="0"/>
          </a:p>
        </p:txBody>
      </p:sp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50070" y="79200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259632" y="494116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40466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«Что спрятано </a:t>
            </a:r>
            <a:endParaRPr lang="ru-RU" sz="6000" dirty="0" smtClean="0">
              <a:solidFill>
                <a:srgbClr val="FF0000"/>
              </a:solidFill>
            </a:endParaRPr>
          </a:p>
          <a:p>
            <a:r>
              <a:rPr lang="ru-RU" sz="6000" dirty="0" smtClean="0">
                <a:solidFill>
                  <a:srgbClr val="FF0000"/>
                </a:solidFill>
              </a:rPr>
              <a:t>в мешке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>
                <a:solidFill>
                  <a:srgbClr val="FF0000"/>
                </a:solidFill>
              </a:rPr>
              <a:t>Деда Мороза</a:t>
            </a:r>
            <a:r>
              <a:rPr lang="ru-RU" sz="6000" dirty="0" smtClean="0">
                <a:solidFill>
                  <a:srgbClr val="FF0000"/>
                </a:solidFill>
              </a:rPr>
              <a:t>?»</a:t>
            </a:r>
          </a:p>
          <a:p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36181"/>
            <a:ext cx="2631276" cy="30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37038"/>
            <a:ext cx="2631276" cy="30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1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9263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Н</a:t>
            </a:r>
            <a:r>
              <a:rPr lang="ru-RU" sz="4000" dirty="0" smtClean="0">
                <a:solidFill>
                  <a:srgbClr val="FFFF00"/>
                </a:solidFill>
              </a:rPr>
              <a:t>арисовать </a:t>
            </a:r>
            <a:r>
              <a:rPr lang="ru-RU" sz="4000" dirty="0">
                <a:solidFill>
                  <a:srgbClr val="FFFF00"/>
                </a:solidFill>
              </a:rPr>
              <a:t>фигуры  связанные с зимой  и Новым годом используя  известные геометрические </a:t>
            </a:r>
            <a:r>
              <a:rPr lang="ru-RU" sz="4000" dirty="0" smtClean="0">
                <a:solidFill>
                  <a:srgbClr val="FFFF00"/>
                </a:solidFill>
              </a:rPr>
              <a:t>фигуры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740334" y="191683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8063" y="406720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gas-kvas.com/uploads/posts/2023-01/1673769506_gas-kvas-com-p-risunki-iz-geometricheskikh-figur-dlya-nac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2" y="2472650"/>
            <a:ext cx="4613536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76" name="01 -17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284538" y="47339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822575" y="30099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782" y="548680"/>
            <a:ext cx="793863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sz="4000" b="1" dirty="0" smtClean="0">
                <a:solidFill>
                  <a:srgbClr val="FFC000"/>
                </a:solidFill>
              </a:rPr>
              <a:t>Славно </a:t>
            </a:r>
            <a:r>
              <a:rPr lang="ru-RU" sz="4000" b="1" dirty="0">
                <a:solidFill>
                  <a:srgbClr val="FFC000"/>
                </a:solidFill>
              </a:rPr>
              <a:t>дети потрудились</a:t>
            </a:r>
            <a:r>
              <a:rPr lang="ru-RU" sz="4000" b="1" dirty="0" smtClean="0">
                <a:solidFill>
                  <a:srgbClr val="FFC000"/>
                </a:solidFill>
              </a:rPr>
              <a:t>, </a:t>
            </a:r>
            <a:r>
              <a:rPr lang="ru-RU" sz="4000" b="1" dirty="0">
                <a:solidFill>
                  <a:srgbClr val="FFC000"/>
                </a:solidFill>
              </a:rPr>
              <a:t>Вижу многого  </a:t>
            </a:r>
            <a:r>
              <a:rPr lang="ru-RU" sz="4000" b="1" dirty="0" smtClean="0">
                <a:solidFill>
                  <a:srgbClr val="FFC000"/>
                </a:solidFill>
              </a:rPr>
              <a:t>    добились</a:t>
            </a:r>
            <a:r>
              <a:rPr lang="ru-RU" sz="4000" b="1" dirty="0">
                <a:solidFill>
                  <a:srgbClr val="FFC000"/>
                </a:solidFill>
              </a:rPr>
              <a:t>.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</a:rPr>
              <a:t>Знаю</a:t>
            </a:r>
            <a:r>
              <a:rPr lang="ru-RU" sz="4000" b="1" dirty="0">
                <a:solidFill>
                  <a:srgbClr val="FFC000"/>
                </a:solidFill>
              </a:rPr>
              <a:t>, будете вы рады,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</a:t>
            </a:r>
            <a:r>
              <a:rPr lang="ru-RU" sz="4000" b="1" dirty="0" smtClean="0">
                <a:solidFill>
                  <a:srgbClr val="FFC000"/>
                </a:solidFill>
              </a:rPr>
              <a:t>Когда </a:t>
            </a:r>
            <a:r>
              <a:rPr lang="ru-RU" sz="4000" b="1" dirty="0">
                <a:solidFill>
                  <a:srgbClr val="FFC000"/>
                </a:solidFill>
              </a:rPr>
              <a:t>получите награду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</a:t>
            </a:r>
            <a:r>
              <a:rPr lang="ru-RU" sz="4000" b="1" dirty="0" smtClean="0">
                <a:solidFill>
                  <a:srgbClr val="FFC000"/>
                </a:solidFill>
              </a:rPr>
              <a:t>Всем </a:t>
            </a:r>
            <a:r>
              <a:rPr lang="ru-RU" sz="4000" b="1" dirty="0">
                <a:solidFill>
                  <a:srgbClr val="FFC000"/>
                </a:solidFill>
              </a:rPr>
              <a:t>подарки я принёс,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</a:t>
            </a:r>
            <a:r>
              <a:rPr lang="ru-RU" sz="4000" b="1" dirty="0" smtClean="0">
                <a:solidFill>
                  <a:srgbClr val="FFC000"/>
                </a:solidFill>
              </a:rPr>
              <a:t>До </a:t>
            </a:r>
            <a:r>
              <a:rPr lang="ru-RU" sz="4000" b="1" dirty="0">
                <a:solidFill>
                  <a:srgbClr val="FFC000"/>
                </a:solidFill>
              </a:rPr>
              <a:t>новой встречи.</a:t>
            </a:r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dirty="0">
                <a:solidFill>
                  <a:srgbClr val="FFC000"/>
                </a:solidFill>
              </a:rPr>
              <a:t>       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r>
              <a:rPr lang="ru-RU" sz="4000" b="1" u="sng" dirty="0">
                <a:solidFill>
                  <a:srgbClr val="FFC000"/>
                </a:solidFill>
              </a:rPr>
              <a:t> </a:t>
            </a:r>
            <a:r>
              <a:rPr lang="ru-RU" sz="4000" b="1" u="sng" dirty="0" smtClean="0">
                <a:solidFill>
                  <a:srgbClr val="FFC000"/>
                </a:solidFill>
              </a:rPr>
              <a:t>             </a:t>
            </a:r>
            <a:r>
              <a:rPr lang="ru-RU" sz="6000" b="1" dirty="0" smtClean="0">
                <a:solidFill>
                  <a:srgbClr val="FF0000"/>
                </a:solidFill>
              </a:rPr>
              <a:t>ДЕД    </a:t>
            </a:r>
            <a:r>
              <a:rPr lang="ru-RU" sz="6000" b="1" dirty="0">
                <a:solidFill>
                  <a:srgbClr val="FF0000"/>
                </a:solidFill>
              </a:rPr>
              <a:t>Мороз </a:t>
            </a:r>
            <a:endParaRPr lang="ru-RU" sz="60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77781" y="484697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925025" y="0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7400285" y="3047242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7"/>
            <a:ext cx="851621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НОВЫМ  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ГОДОМ !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308304" y="48681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39570" y="4990735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20272" y="31869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16508adcc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4"/>
          <a:stretch>
            <a:fillRect/>
          </a:stretch>
        </p:blipFill>
        <p:spPr bwMode="auto">
          <a:xfrm>
            <a:off x="6294" y="81289"/>
            <a:ext cx="12001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64704" y="-4131840"/>
            <a:ext cx="10225136" cy="10289839"/>
          </a:xfrm>
        </p:spPr>
        <p:txBody>
          <a:bodyPr/>
          <a:lstStyle/>
          <a:p>
            <a:pPr algn="ctr"/>
            <a:r>
              <a:rPr lang="ru-RU" sz="413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13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92696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ВОСЬМЁРКА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3608" y="299695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5748531" y="314935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163445" y="5373216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d3365a70f6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2627766" y="5371689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87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1"/>
            <a:ext cx="8050088" cy="4111351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6000" b="1" dirty="0">
                <a:solidFill>
                  <a:srgbClr val="FFFF00"/>
                </a:solidFill>
              </a:rPr>
              <a:t>Без чего не могут обойтись охотники, барабанщики </a:t>
            </a:r>
            <a:r>
              <a:rPr lang="ru-RU" sz="6000" b="1" dirty="0" smtClean="0">
                <a:solidFill>
                  <a:srgbClr val="FFFF00"/>
                </a:solidFill>
              </a:rPr>
              <a:t>  и </a:t>
            </a:r>
            <a:r>
              <a:rPr lang="ru-RU" sz="6000" b="1" dirty="0">
                <a:solidFill>
                  <a:srgbClr val="FFFF00"/>
                </a:solidFill>
              </a:rPr>
              <a:t>математики – </a:t>
            </a:r>
            <a:r>
              <a:rPr lang="ru-RU" sz="6000" b="1" dirty="0" smtClean="0">
                <a:solidFill>
                  <a:srgbClr val="FFFF00"/>
                </a:solidFill>
              </a:rPr>
              <a:t>?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5314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11560" y="465313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995936" y="518413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04248" y="5184131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27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9480" cy="5242520"/>
          </a:xfrm>
        </p:spPr>
        <p:txBody>
          <a:bodyPr/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Без        дробей</a:t>
            </a: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7200" dirty="0"/>
          </a:p>
        </p:txBody>
      </p:sp>
      <p:pic>
        <p:nvPicPr>
          <p:cNvPr id="4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899592" y="980728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092280" y="391567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3419872" y="5068517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096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7920880" cy="5877272"/>
          </a:xfrm>
        </p:spPr>
        <p:txBody>
          <a:bodyPr/>
          <a:lstStyle/>
          <a:p>
            <a:pPr lvl="0" algn="ctr"/>
            <a:r>
              <a:rPr lang="ru-RU" sz="7200" dirty="0" smtClean="0">
                <a:effectLst/>
              </a:rPr>
              <a:t/>
            </a:r>
            <a:br>
              <a:rPr lang="ru-RU" sz="7200" dirty="0" smtClean="0">
                <a:effectLst/>
              </a:rPr>
            </a:br>
            <a:r>
              <a:rPr lang="ru-RU" sz="7200" dirty="0">
                <a:effectLst/>
              </a:rPr>
              <a:t/>
            </a:r>
            <a:br>
              <a:rPr lang="ru-RU" sz="7200" dirty="0">
                <a:effectLst/>
              </a:rPr>
            </a:br>
            <a:r>
              <a:rPr lang="ru-RU" sz="7200" dirty="0" smtClean="0">
                <a:effectLst/>
              </a:rPr>
              <a:t/>
            </a:r>
            <a:br>
              <a:rPr lang="ru-RU" sz="7200" dirty="0" smtClean="0">
                <a:effectLst/>
              </a:rPr>
            </a:br>
            <a:r>
              <a:rPr lang="ru-RU" sz="7200" dirty="0">
                <a:effectLst/>
              </a:rPr>
              <a:t/>
            </a:r>
            <a:br>
              <a:rPr lang="ru-RU" sz="7200" dirty="0">
                <a:effectLst/>
              </a:rPr>
            </a:br>
            <a:r>
              <a:rPr lang="ru-RU" sz="7200" dirty="0" smtClean="0">
                <a:effectLst/>
              </a:rPr>
              <a:t/>
            </a:r>
            <a:br>
              <a:rPr lang="ru-RU" sz="7200" dirty="0" smtClean="0">
                <a:effectLst/>
              </a:rPr>
            </a:br>
            <a:r>
              <a:rPr lang="ru-RU" sz="7200" dirty="0">
                <a:effectLst/>
              </a:rPr>
              <a:t/>
            </a:r>
            <a:br>
              <a:rPr lang="ru-RU" sz="7200" dirty="0">
                <a:effectLst/>
              </a:rPr>
            </a:br>
            <a:r>
              <a:rPr lang="ru-RU" sz="7200" dirty="0" smtClean="0">
                <a:effectLst/>
              </a:rPr>
              <a:t/>
            </a:r>
            <a:br>
              <a:rPr lang="ru-RU" sz="7200" dirty="0" smtClean="0">
                <a:effectLst/>
              </a:rPr>
            </a:br>
            <a:r>
              <a:rPr lang="ru-RU" sz="7200" dirty="0" smtClean="0">
                <a:solidFill>
                  <a:srgbClr val="FFFF00"/>
                </a:solidFill>
                <a:effectLst/>
              </a:rPr>
              <a:t>Что </a:t>
            </a:r>
            <a:r>
              <a:rPr lang="ru-RU" sz="7200" dirty="0">
                <a:solidFill>
                  <a:srgbClr val="FFFF00"/>
                </a:solidFill>
                <a:effectLst/>
              </a:rPr>
              <a:t>больше </a:t>
            </a:r>
            <a:r>
              <a:rPr lang="ru-RU" sz="72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7200" dirty="0" smtClean="0">
                <a:solidFill>
                  <a:srgbClr val="FFFF00"/>
                </a:solidFill>
                <a:effectLst/>
              </a:rPr>
            </a:br>
            <a:r>
              <a:rPr lang="ru-RU" sz="7200" dirty="0" smtClean="0">
                <a:solidFill>
                  <a:srgbClr val="FFFF00"/>
                </a:solidFill>
                <a:effectLst/>
              </a:rPr>
              <a:t>1 </a:t>
            </a:r>
            <a:r>
              <a:rPr lang="ru-RU" sz="7200" dirty="0">
                <a:solidFill>
                  <a:srgbClr val="FFFF00"/>
                </a:solidFill>
                <a:effectLst/>
              </a:rPr>
              <a:t>тыс. или 1000?</a:t>
            </a:r>
            <a:r>
              <a:rPr lang="ru-RU" sz="7200" dirty="0">
                <a:effectLst/>
              </a:rPr>
              <a:t/>
            </a:r>
            <a:br>
              <a:rPr lang="ru-RU" sz="7200" dirty="0">
                <a:effectLst/>
              </a:rPr>
            </a:br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Picture 26" descr="d3365a70f6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444217" y="4077173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4067944" y="475719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187624" y="4653136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7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1990764"/>
            <a:ext cx="7848872" cy="2086308"/>
          </a:xfrm>
        </p:spPr>
        <p:txBody>
          <a:bodyPr/>
          <a:lstStyle/>
          <a:p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РАВНЫ</a:t>
            </a:r>
            <a:b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Picture 26" descr="d3365a70f64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7236296" y="3645024"/>
            <a:ext cx="12969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3365a70f64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0" y="836613"/>
            <a:ext cx="12954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d3365a70f6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6877282" y="836712"/>
            <a:ext cx="1296126" cy="11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4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786</TotalTime>
  <Words>240</Words>
  <Application>Microsoft Office PowerPoint</Application>
  <PresentationFormat>Экран (4:3)</PresentationFormat>
  <Paragraphs>87</Paragraphs>
  <Slides>48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Базовая</vt:lpstr>
      <vt:lpstr>   Новогодние считалки</vt:lpstr>
      <vt:lpstr>Презентация PowerPoint</vt:lpstr>
      <vt:lpstr> </vt:lpstr>
      <vt:lpstr>   </vt:lpstr>
      <vt:lpstr>  </vt:lpstr>
      <vt:lpstr>    </vt:lpstr>
      <vt:lpstr> Без        дробей </vt:lpstr>
      <vt:lpstr>       Что больше  1 тыс. или 1000?   </vt:lpstr>
      <vt:lpstr>РАВНЫ </vt:lpstr>
      <vt:lpstr>Как называются цифра в классном журнале?  </vt:lpstr>
      <vt:lpstr>ОТМЕТКА </vt:lpstr>
      <vt:lpstr> </vt:lpstr>
      <vt:lpstr>Для команды    «Снежинка» </vt:lpstr>
      <vt:lpstr>Презентация PowerPoint</vt:lpstr>
      <vt:lpstr> 3.  Как называется прибор измерения массы? </vt:lpstr>
      <vt:lpstr>4. Назовите наименьшее   однозначное число?  </vt:lpstr>
      <vt:lpstr>5. Первый  месяц летних каникул?</vt:lpstr>
      <vt:lpstr>   </vt:lpstr>
      <vt:lpstr>8. Часть прямой, ограниченной двумя точками? </vt:lpstr>
      <vt:lpstr>9. Результаты вычитания? </vt:lpstr>
      <vt:lpstr>10. Сколько сторон у квадрата? </vt:lpstr>
      <vt:lpstr>   Для команды</vt:lpstr>
      <vt:lpstr> </vt:lpstr>
      <vt:lpstr>2.  Сколько секунд в минуте? </vt:lpstr>
      <vt:lpstr>3.  Назовите наибольшее двузначное число?  </vt:lpstr>
      <vt:lpstr>Презентация PowerPoint</vt:lpstr>
      <vt:lpstr>5. Мера измерения стоимости? </vt:lpstr>
      <vt:lpstr>6. Первый месяц зимы? </vt:lpstr>
      <vt:lpstr> 7. Сколько сторон у квадрата?</vt:lpstr>
      <vt:lpstr>Презентация PowerPoint</vt:lpstr>
      <vt:lpstr>9. Сколько  месяцев в году?  </vt:lpstr>
      <vt:lpstr>Презентация PowerPoint</vt:lpstr>
      <vt:lpstr>Смешные загадки:  Кто весь новогодний праздник проводит стоя, не ест, не пьет и никуда не может отойти?  </vt:lpstr>
      <vt:lpstr>Презентация PowerPoint</vt:lpstr>
      <vt:lpstr>  Кто на новогоднем застолье всегда одет по-зимнему?   </vt:lpstr>
      <vt:lpstr>Презентация PowerPoint</vt:lpstr>
      <vt:lpstr>  Как называется место, где дети в зимние каникулы собирают богатый урожай шишек?   </vt:lpstr>
      <vt:lpstr>Презентация PowerPoint</vt:lpstr>
      <vt:lpstr>  Изготовлен на морозе, Он совсем чуть-чуть растяпа, С красным и морковным носом, И с ведерком — вместо шляпы   </vt:lpstr>
      <vt:lpstr>Презентация PowerPoint</vt:lpstr>
      <vt:lpstr>Презентация PowerPoint</vt:lpstr>
      <vt:lpstr>Презентация PowerPoint</vt:lpstr>
      <vt:lpstr>ЗАКРЕПЛЕНИЕ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«Новогодний математический  калейдоскоп»</dc:title>
  <dc:creator>User</dc:creator>
  <cp:lastModifiedBy>user</cp:lastModifiedBy>
  <cp:revision>108</cp:revision>
  <dcterms:created xsi:type="dcterms:W3CDTF">2014-12-12T05:30:53Z</dcterms:created>
  <dcterms:modified xsi:type="dcterms:W3CDTF">2023-12-12T17:02:50Z</dcterms:modified>
</cp:coreProperties>
</file>