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8" r:id="rId4"/>
    <p:sldId id="257" r:id="rId5"/>
    <p:sldId id="259" r:id="rId6"/>
    <p:sldId id="260" r:id="rId7"/>
    <p:sldId id="261" r:id="rId8"/>
    <p:sldId id="275" r:id="rId9"/>
    <p:sldId id="27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57451-F657-4EBD-A7B0-FB6123B9929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4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854C-9408-49D2-A6A1-8C6AA82849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2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D9CA8-FCC6-46EF-A343-7117549AD4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1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57451-F657-4EBD-A7B0-FB6123B9929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8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199FD-6B7A-4FBB-A14B-D8BC9204FC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5F01-9FE6-451C-9C15-6554242AAB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0EC10-7D1E-4611-B777-A82A520263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7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B4F8C-3F9F-4E61-BF3C-995CB11A6C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4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D96C-7987-43A7-B5C7-CA3B569C19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0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1B0D-108C-401D-A438-71FDEB2EF4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4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27ABA-6807-4A47-952E-1653A489F3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3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199FD-6B7A-4FBB-A14B-D8BC9204FC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6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79D50-1FE1-478F-B535-D6A26FBDA8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32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854C-9408-49D2-A6A1-8C6AA82849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5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D9CA8-FCC6-46EF-A343-7117549AD4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92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57451-F657-4EBD-A7B0-FB6123B9929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81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199FD-6B7A-4FBB-A14B-D8BC9204FC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8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5F01-9FE6-451C-9C15-6554242AAB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0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0EC10-7D1E-4611-B777-A82A520263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72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B4F8C-3F9F-4E61-BF3C-995CB11A6C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4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D96C-7987-43A7-B5C7-CA3B569C19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08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1B0D-108C-401D-A438-71FDEB2EF4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4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5F01-9FE6-451C-9C15-6554242AAB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71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27ABA-6807-4A47-952E-1653A489F3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39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79D50-1FE1-478F-B535-D6A26FBDA8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32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854C-9408-49D2-A6A1-8C6AA82849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5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D9CA8-FCC6-46EF-A343-7117549AD4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9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0EC10-7D1E-4611-B777-A82A520263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B4F8C-3F9F-4E61-BF3C-995CB11A6C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D96C-7987-43A7-B5C7-CA3B569C19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6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1B0D-108C-401D-A438-71FDEB2EF4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4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27ABA-6807-4A47-952E-1653A489F3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79D50-1FE1-478F-B535-D6A26FBDA8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4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3D9D15-FC8C-4609-AA35-17FD8EA2F3D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3D9D15-FC8C-4609-AA35-17FD8EA2F3D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0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3D9D15-FC8C-4609-AA35-17FD8EA2F3D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0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064500" cy="1071563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ru-RU" b="1" kern="1200" dirty="0">
                <a:solidFill>
                  <a:schemeClr val="accent2"/>
                </a:solidFill>
                <a:latin typeface="Arial Black" panose="020B0A04020102020204" pitchFamily="34" charset="0"/>
                <a:ea typeface="Calibri"/>
              </a:rPr>
              <a:t>Девиз урока</a:t>
            </a:r>
            <a:endParaRPr lang="ru-RU" alt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7920880" cy="2736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altLang="ru-RU" b="1" dirty="0" smtClean="0"/>
              <a:t>Не </a:t>
            </a:r>
            <a:r>
              <a:rPr lang="ru-RU" altLang="ru-RU" b="1" dirty="0"/>
              <a:t>позволяй душе лениться! </a:t>
            </a:r>
            <a:endParaRPr lang="ru-RU" altLang="ru-RU" b="1" dirty="0" smtClean="0"/>
          </a:p>
          <a:p>
            <a:pPr marL="0" indent="0">
              <a:buNone/>
            </a:pPr>
            <a:r>
              <a:rPr lang="ru-RU" altLang="ru-RU" b="1" dirty="0" smtClean="0"/>
              <a:t>Чтоб </a:t>
            </a:r>
            <a:r>
              <a:rPr lang="ru-RU" altLang="ru-RU" b="1" dirty="0"/>
              <a:t>в ступе воду не толочь, душа </a:t>
            </a:r>
            <a:r>
              <a:rPr lang="ru-RU" altLang="ru-RU" b="1" dirty="0" smtClean="0"/>
              <a:t>обязана трудиться </a:t>
            </a:r>
            <a:r>
              <a:rPr lang="ru-RU" altLang="ru-RU" b="1" dirty="0"/>
              <a:t>и день и ночь, и </a:t>
            </a:r>
            <a:r>
              <a:rPr lang="ru-RU" altLang="ru-RU" b="1" dirty="0" smtClean="0"/>
              <a:t>день и </a:t>
            </a:r>
            <a:r>
              <a:rPr lang="ru-RU" altLang="ru-RU" b="1" dirty="0"/>
              <a:t>ночь! </a:t>
            </a:r>
            <a:br>
              <a:rPr lang="ru-RU" altLang="ru-RU" b="1" dirty="0"/>
            </a:br>
            <a:r>
              <a:rPr lang="ru-RU" altLang="ru-RU" dirty="0"/>
              <a:t>                                     </a:t>
            </a:r>
            <a:r>
              <a:rPr lang="ru-RU" altLang="ru-RU" dirty="0" smtClean="0"/>
              <a:t>   </a:t>
            </a:r>
          </a:p>
          <a:p>
            <a:pPr marL="0" indent="0" algn="r">
              <a:buNone/>
            </a:pPr>
            <a:r>
              <a:rPr lang="ru-RU" altLang="ru-RU" dirty="0" smtClean="0"/>
              <a:t>                                                                                                                                                    (И.А. Заболоцкий)              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47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548680"/>
            <a:ext cx="7561263" cy="1512168"/>
          </a:xfrm>
        </p:spPr>
        <p:txBody>
          <a:bodyPr/>
          <a:lstStyle/>
          <a:p>
            <a:r>
              <a:rPr lang="ru-RU" b="1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Times New Roman"/>
              </a:rPr>
              <a:t/>
            </a:r>
            <a:br>
              <a:rPr lang="ru-RU" b="1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Times New Roman"/>
              </a:rPr>
            </a:br>
            <a:r>
              <a:rPr lang="ru-RU" b="1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Times New Roman"/>
              </a:rPr>
              <a:t/>
            </a:r>
            <a:br>
              <a:rPr lang="ru-RU" b="1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Times New Roman"/>
              </a:rPr>
            </a:br>
            <a:r>
              <a:rPr lang="ru-RU" b="1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Times New Roman"/>
              </a:rPr>
              <a:t/>
            </a:r>
            <a:br>
              <a:rPr lang="ru-RU" b="1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Times New Roman"/>
              </a:rPr>
            </a:br>
            <a:r>
              <a:rPr lang="ru-RU" b="1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Times New Roman"/>
              </a:rPr>
              <a:t/>
            </a:r>
            <a:br>
              <a:rPr lang="ru-RU" b="1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Times New Roman"/>
              </a:rPr>
            </a:br>
            <a:r>
              <a:rPr lang="ru-RU" b="1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Times New Roman"/>
              </a:rPr>
              <a:t/>
            </a:r>
            <a:br>
              <a:rPr lang="ru-RU" b="1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Times New Roman"/>
              </a:rPr>
            </a:br>
            <a:r>
              <a:rPr lang="ru-RU" sz="1600" b="1" kern="1200" dirty="0" smtClean="0">
                <a:solidFill>
                  <a:schemeClr val="tx1"/>
                </a:solidFill>
                <a:ea typeface="Times New Roman"/>
              </a:rPr>
              <a:t> 10 класс</a:t>
            </a:r>
            <a:r>
              <a:rPr lang="ru-RU" b="1" kern="1200" dirty="0">
                <a:solidFill>
                  <a:schemeClr val="tx1"/>
                </a:solidFill>
                <a:ea typeface="Times New Roman"/>
              </a:rPr>
              <a:t/>
            </a:r>
            <a:br>
              <a:rPr lang="ru-RU" b="1" kern="1200" dirty="0">
                <a:solidFill>
                  <a:schemeClr val="tx1"/>
                </a:solidFill>
                <a:ea typeface="Times New Roman"/>
              </a:rPr>
            </a:br>
            <a:r>
              <a:rPr lang="ru-RU" b="1" kern="1200" dirty="0">
                <a:solidFill>
                  <a:schemeClr val="tx1"/>
                </a:solidFill>
                <a:ea typeface="Times New Roman"/>
              </a:rPr>
              <a:t/>
            </a:r>
            <a:br>
              <a:rPr lang="ru-RU" b="1" kern="1200" dirty="0">
                <a:solidFill>
                  <a:schemeClr val="tx1"/>
                </a:solidFill>
                <a:ea typeface="Times New Roman"/>
              </a:rPr>
            </a:br>
            <a:r>
              <a:rPr lang="ru-RU" sz="3600" b="1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b="1" i="1" u="sng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</a:t>
            </a:r>
            <a:r>
              <a:rPr lang="ru-RU" sz="3600" b="1" i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  <a:r>
              <a:rPr lang="ru-RU" sz="3600" b="1" i="1" u="sng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числа.</a:t>
            </a:r>
            <a:r>
              <a:rPr lang="ru-RU" sz="3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alt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064500" cy="1151533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ru-RU" altLang="ru-RU" dirty="0" smtClean="0">
                <a:solidFill>
                  <a:srgbClr val="B00000"/>
                </a:solidFill>
              </a:rPr>
              <a:t/>
            </a:r>
            <a:br>
              <a:rPr lang="ru-RU" altLang="ru-RU" dirty="0" smtClean="0">
                <a:solidFill>
                  <a:srgbClr val="B00000"/>
                </a:solidFill>
              </a:rPr>
            </a:br>
            <a:r>
              <a:rPr lang="ru-RU" altLang="ru-RU" sz="3600" b="1" dirty="0" smtClean="0">
                <a:solidFill>
                  <a:schemeClr val="accent2"/>
                </a:solidFill>
              </a:rPr>
              <a:t>Устный счет на повторение. </a:t>
            </a:r>
            <a:br>
              <a:rPr lang="ru-RU" altLang="ru-RU" sz="3600" b="1" dirty="0" smtClean="0">
                <a:solidFill>
                  <a:schemeClr val="accent2"/>
                </a:solidFill>
              </a:rPr>
            </a:br>
            <a:r>
              <a:rPr lang="ru-RU" altLang="ru-RU" sz="3600" b="1" dirty="0">
                <a:solidFill>
                  <a:schemeClr val="accent2"/>
                </a:solidFill>
              </a:rPr>
              <a:t/>
            </a:r>
            <a:br>
              <a:rPr lang="ru-RU" altLang="ru-RU" sz="3600" b="1" dirty="0">
                <a:solidFill>
                  <a:schemeClr val="accent2"/>
                </a:solidFill>
              </a:rPr>
            </a:br>
            <a:endParaRPr lang="ru-RU" altLang="ru-RU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40616"/>
              </p:ext>
            </p:extLst>
          </p:nvPr>
        </p:nvGraphicFramePr>
        <p:xfrm>
          <a:off x="477543" y="2631068"/>
          <a:ext cx="8229601" cy="8820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3189"/>
                <a:gridCol w="1469429"/>
                <a:gridCol w="1417520"/>
                <a:gridCol w="1469429"/>
                <a:gridCol w="1215017"/>
                <a:gridCol w="1215017"/>
              </a:tblGrid>
              <a:tr h="504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35000 : 100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76 500: 100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28150: 100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19 965: 100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51400:100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3450:100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 х 10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765 х 10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281,5 х 10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199,65 х 10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51,4 х 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34,5 х 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28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95736" y="3068960"/>
            <a:ext cx="6491064" cy="305720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47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136207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Что мы знаем?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5" y="2906713"/>
            <a:ext cx="7704857" cy="1314375"/>
          </a:xfrm>
        </p:spPr>
        <p:txBody>
          <a:bodyPr/>
          <a:lstStyle/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Чтобы  найти 1% числа надо ……..</a:t>
            </a:r>
          </a:p>
          <a:p>
            <a:r>
              <a:rPr lang="ru-RU" sz="2400" b="1" dirty="0" smtClean="0"/>
              <a:t>Чтобы найти 20% числа надо……..</a:t>
            </a:r>
          </a:p>
          <a:p>
            <a:r>
              <a:rPr lang="ru-RU" sz="2400" b="1" dirty="0" smtClean="0"/>
              <a:t>А какое общее правило для нахождения любого % числа?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64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chemeClr val="accent6"/>
                </a:solidFill>
                <a:ea typeface="Calibri"/>
              </a:rPr>
              <a:t/>
            </a:r>
            <a:br>
              <a:rPr lang="ru-RU" sz="3600" b="1" dirty="0" smtClean="0">
                <a:solidFill>
                  <a:schemeClr val="accent6"/>
                </a:solidFill>
                <a:ea typeface="Calibri"/>
              </a:rPr>
            </a:br>
            <a:r>
              <a:rPr lang="ru-RU" sz="3600" b="1" dirty="0" smtClean="0">
                <a:solidFill>
                  <a:schemeClr val="accent6"/>
                </a:solidFill>
                <a:ea typeface="Calibri"/>
              </a:rPr>
              <a:t>Пенсионный фонд</a:t>
            </a:r>
            <a:r>
              <a:rPr lang="ru-RU" sz="3600" b="1" dirty="0">
                <a:solidFill>
                  <a:schemeClr val="accent6"/>
                </a:solidFill>
                <a:latin typeface="Calibri"/>
                <a:ea typeface="Calibri"/>
              </a:rPr>
              <a:t/>
            </a:r>
            <a:br>
              <a:rPr lang="ru-RU" sz="3600" b="1" dirty="0">
                <a:solidFill>
                  <a:schemeClr val="accent6"/>
                </a:solidFill>
                <a:latin typeface="Calibri"/>
                <a:ea typeface="Calibri"/>
              </a:rPr>
            </a:b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74441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a typeface="Times New Roman"/>
              </a:rPr>
              <a:t>С </a:t>
            </a:r>
            <a:r>
              <a:rPr lang="ru-RU" sz="2400" b="1" dirty="0">
                <a:ea typeface="Times New Roman"/>
              </a:rPr>
              <a:t>каждой зарплаты </a:t>
            </a:r>
            <a:r>
              <a:rPr lang="ru-RU" sz="2400" b="1" dirty="0" smtClean="0">
                <a:ea typeface="Times New Roman"/>
              </a:rPr>
              <a:t> мамы 1</a:t>
            </a:r>
            <a:r>
              <a:rPr lang="ru-RU" sz="2400" b="1" dirty="0">
                <a:ea typeface="Times New Roman"/>
              </a:rPr>
              <a:t>%  перечисляется  в пенсионный фонд для накопления пенсии по старости</a:t>
            </a:r>
            <a:r>
              <a:rPr lang="ru-RU" sz="2400" b="1" dirty="0" smtClean="0">
                <a:ea typeface="Times New Roman"/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ea typeface="Times New Roman"/>
              </a:rPr>
              <a:t> </a:t>
            </a:r>
            <a:r>
              <a:rPr lang="ru-RU" sz="2400" b="1" dirty="0">
                <a:ea typeface="Times New Roman"/>
              </a:rPr>
              <a:t>Вычислите, какую сумму составляет 1% от</a:t>
            </a:r>
            <a:r>
              <a:rPr lang="ru-RU" sz="2400" b="1" dirty="0" smtClean="0">
                <a:ea typeface="Times New Roman"/>
              </a:rPr>
              <a:t>:</a:t>
            </a:r>
            <a:r>
              <a:rPr lang="ru-RU" sz="2400" dirty="0">
                <a:ea typeface="Times New Roman"/>
              </a:rPr>
              <a:t/>
            </a:r>
            <a:br>
              <a:rPr lang="ru-RU" sz="2400" dirty="0">
                <a:ea typeface="Times New Roman"/>
              </a:rPr>
            </a:br>
            <a:r>
              <a:rPr lang="ru-RU" sz="2400" dirty="0" smtClean="0">
                <a:ea typeface="Times New Roman"/>
              </a:rPr>
              <a:t>а) 6300р</a:t>
            </a:r>
            <a:r>
              <a:rPr lang="ru-RU" sz="2400" dirty="0">
                <a:ea typeface="Times New Roman"/>
              </a:rPr>
              <a:t>.-? </a:t>
            </a:r>
            <a:endParaRPr lang="ru-RU" sz="2400" dirty="0" smtClean="0">
              <a:ea typeface="Times New Roman"/>
            </a:endParaRPr>
          </a:p>
          <a:p>
            <a:pPr marL="0" indent="0" algn="ctr">
              <a:buNone/>
            </a:pPr>
            <a:r>
              <a:rPr lang="ru-RU" sz="2400" dirty="0">
                <a:ea typeface="Times New Roman"/>
              </a:rPr>
              <a:t> </a:t>
            </a:r>
            <a:r>
              <a:rPr lang="ru-RU" sz="2400" dirty="0" smtClean="0">
                <a:ea typeface="Times New Roman"/>
              </a:rPr>
              <a:t>А у папы зарплата</a:t>
            </a:r>
            <a:r>
              <a:rPr lang="ru-RU" sz="2400" dirty="0">
                <a:ea typeface="Times New Roman"/>
              </a:rPr>
              <a:t> </a:t>
            </a:r>
            <a:r>
              <a:rPr lang="ru-RU" sz="2400" dirty="0" smtClean="0">
                <a:ea typeface="Times New Roman"/>
              </a:rPr>
              <a:t> </a:t>
            </a:r>
            <a:r>
              <a:rPr lang="ru-RU" sz="2400" dirty="0">
                <a:ea typeface="Times New Roman"/>
              </a:rPr>
              <a:t>8</a:t>
            </a:r>
            <a:r>
              <a:rPr lang="ru-RU" sz="2400" dirty="0" smtClean="0">
                <a:ea typeface="Times New Roman"/>
              </a:rPr>
              <a:t>800р. </a:t>
            </a:r>
          </a:p>
          <a:p>
            <a:pPr marL="0" indent="0" algn="ctr">
              <a:buNone/>
            </a:pPr>
            <a:r>
              <a:rPr lang="ru-RU" sz="2400" b="1" dirty="0" smtClean="0">
                <a:ea typeface="Times New Roman"/>
              </a:rPr>
              <a:t>Какая часть зарплаты отчисляется в пенсионный фонд?  </a:t>
            </a:r>
            <a:r>
              <a:rPr lang="ru-RU" sz="2400" dirty="0" smtClean="0">
                <a:ea typeface="Times New Roman"/>
              </a:rPr>
              <a:t>	</a:t>
            </a:r>
            <a:r>
              <a:rPr lang="ru-RU" sz="2400" dirty="0">
                <a:ea typeface="Times New Roman"/>
              </a:rPr>
              <a:t/>
            </a:r>
            <a:br>
              <a:rPr lang="ru-RU" sz="2400" dirty="0">
                <a:ea typeface="Times New Roman"/>
              </a:rPr>
            </a:br>
            <a:endParaRPr lang="ru-RU" sz="2400" dirty="0"/>
          </a:p>
        </p:txBody>
      </p:sp>
      <p:pic>
        <p:nvPicPr>
          <p:cNvPr id="4" name="Рисунок 3" descr="http://zelenogorsk-online.ru/images/photos/medium/article18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136815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2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72808" cy="1296144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/>
            </a:r>
            <a:br>
              <a:rPr lang="ru-RU" sz="3600" dirty="0" smtClean="0">
                <a:solidFill>
                  <a:srgbClr val="2D2D8A"/>
                </a:solidFill>
                <a:ea typeface="Times New Roman"/>
              </a:rPr>
            </a:br>
            <a:r>
              <a:rPr lang="ru-RU" sz="3600" dirty="0" smtClean="0">
                <a:solidFill>
                  <a:srgbClr val="2D2D8A"/>
                </a:solidFill>
                <a:ea typeface="Times New Roman"/>
              </a:rPr>
              <a:t>Заработная плата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endParaRPr lang="ru-RU" sz="2800" dirty="0" smtClean="0">
              <a:solidFill>
                <a:srgbClr val="000000"/>
              </a:solidFill>
              <a:ea typeface="Calibri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ru-RU" sz="2800" dirty="0" smtClean="0">
              <a:solidFill>
                <a:srgbClr val="000000"/>
              </a:solidFill>
              <a:ea typeface="Calibri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ru-RU" sz="2800" dirty="0">
              <a:solidFill>
                <a:srgbClr val="000000"/>
              </a:solidFill>
              <a:ea typeface="Calibri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ru-RU" sz="2800" dirty="0" smtClean="0">
              <a:solidFill>
                <a:srgbClr val="000000"/>
              </a:solidFill>
              <a:ea typeface="Calibri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a typeface="Calibri"/>
              </a:rPr>
              <a:t>Кухонный рабочий получает </a:t>
            </a:r>
            <a:r>
              <a:rPr lang="ru-RU" sz="2800" dirty="0">
                <a:solidFill>
                  <a:srgbClr val="000000"/>
                </a:solidFill>
                <a:ea typeface="Calibri"/>
              </a:rPr>
              <a:t>зарплату </a:t>
            </a:r>
            <a:r>
              <a:rPr lang="ru-RU" sz="2800" dirty="0" smtClean="0">
                <a:solidFill>
                  <a:srgbClr val="000000"/>
                </a:solidFill>
                <a:ea typeface="Calibri"/>
              </a:rPr>
              <a:t>12.500 </a:t>
            </a:r>
            <a:r>
              <a:rPr lang="ru-RU" sz="2800" dirty="0">
                <a:solidFill>
                  <a:srgbClr val="000000"/>
                </a:solidFill>
                <a:ea typeface="Calibri"/>
              </a:rPr>
              <a:t>рублей. </a:t>
            </a:r>
            <a:r>
              <a:rPr lang="ru-RU" sz="2800" dirty="0" smtClean="0">
                <a:solidFill>
                  <a:srgbClr val="000000"/>
                </a:solidFill>
                <a:ea typeface="Calibri"/>
              </a:rPr>
              <a:t>Ежемесячно ему выплачивается </a:t>
            </a:r>
            <a:r>
              <a:rPr lang="ru-RU" sz="2800" dirty="0">
                <a:solidFill>
                  <a:srgbClr val="000000"/>
                </a:solidFill>
                <a:ea typeface="Calibri"/>
              </a:rPr>
              <a:t>премия в размере </a:t>
            </a:r>
            <a:r>
              <a:rPr lang="ru-RU" sz="2800" dirty="0" smtClean="0">
                <a:solidFill>
                  <a:srgbClr val="000000"/>
                </a:solidFill>
                <a:ea typeface="Calibri"/>
              </a:rPr>
              <a:t>10 </a:t>
            </a:r>
            <a:r>
              <a:rPr lang="ru-RU" sz="2800" dirty="0">
                <a:solidFill>
                  <a:srgbClr val="000000"/>
                </a:solidFill>
                <a:ea typeface="Calibri"/>
              </a:rPr>
              <a:t>% оклада за выполнение плана. </a:t>
            </a:r>
            <a:r>
              <a:rPr lang="ru-RU" sz="2800" dirty="0" smtClean="0">
                <a:solidFill>
                  <a:srgbClr val="000000"/>
                </a:solidFill>
                <a:ea typeface="Calibri"/>
              </a:rPr>
              <a:t>Какую зарплату получает кухонный рабочий?</a:t>
            </a:r>
            <a:endParaRPr lang="ru-RU" sz="2800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5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>
                <a:solidFill>
                  <a:schemeClr val="accent2"/>
                </a:solidFill>
              </a:rPr>
              <a:t>Сбербанк</a:t>
            </a:r>
            <a:r>
              <a:rPr lang="ru-RU" sz="3600" b="1" dirty="0">
                <a:solidFill>
                  <a:schemeClr val="accent2"/>
                </a:solidFill>
              </a:rPr>
              <a:t/>
            </a:r>
            <a:br>
              <a:rPr lang="ru-RU" sz="3600" b="1" dirty="0">
                <a:solidFill>
                  <a:schemeClr val="accent2"/>
                </a:solidFill>
              </a:rPr>
            </a:b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ea typeface="Calibri"/>
              </a:rPr>
              <a:t>У </a:t>
            </a:r>
            <a:r>
              <a:rPr lang="ru-RU" dirty="0" smtClean="0">
                <a:ea typeface="Calibri"/>
              </a:rPr>
              <a:t>бабушки </a:t>
            </a:r>
            <a:r>
              <a:rPr lang="ru-RU" dirty="0">
                <a:ea typeface="Calibri"/>
              </a:rPr>
              <a:t>на сберегательной книжке лежал вклад </a:t>
            </a:r>
            <a:r>
              <a:rPr lang="ru-RU" dirty="0" smtClean="0">
                <a:ea typeface="Calibri"/>
              </a:rPr>
              <a:t>100.000 рублей.</a:t>
            </a:r>
            <a:r>
              <a:rPr lang="ru-RU" sz="2800" dirty="0" smtClean="0">
                <a:latin typeface="Calibri"/>
                <a:ea typeface="Calibri"/>
              </a:rPr>
              <a:t> </a:t>
            </a:r>
            <a:r>
              <a:rPr lang="ru-RU" dirty="0" smtClean="0">
                <a:ea typeface="Calibri"/>
              </a:rPr>
              <a:t>1% </a:t>
            </a:r>
            <a:r>
              <a:rPr lang="ru-RU" dirty="0" smtClean="0">
                <a:ea typeface="Calibri"/>
              </a:rPr>
              <a:t>она сняла. </a:t>
            </a:r>
            <a:r>
              <a:rPr lang="ru-RU" dirty="0">
                <a:ea typeface="Calibri"/>
              </a:rPr>
              <a:t>Сколько денег </a:t>
            </a:r>
            <a:r>
              <a:rPr lang="ru-RU" dirty="0" smtClean="0">
                <a:ea typeface="Calibri"/>
              </a:rPr>
              <a:t>сняла бабушка?</a:t>
            </a:r>
            <a:endParaRPr lang="ru-RU" sz="2800" dirty="0">
              <a:latin typeface="Calibri"/>
              <a:ea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u="sng" dirty="0">
                <a:solidFill>
                  <a:srgbClr val="FF0000"/>
                </a:solidFill>
                <a:ea typeface="Calibri"/>
              </a:rPr>
              <a:t>Опорная схема.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ea typeface="Calibri"/>
              </a:rPr>
              <a:t>вклад            снял          </a:t>
            </a:r>
            <a:endParaRPr lang="ru-RU" sz="2800" dirty="0">
              <a:latin typeface="Calibri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/>
              </a:rPr>
              <a:t>                   </a:t>
            </a:r>
            <a:r>
              <a:rPr lang="ru-RU" dirty="0" smtClean="0">
                <a:ea typeface="Calibri"/>
              </a:rPr>
              <a:t>  100.000            </a:t>
            </a:r>
            <a:r>
              <a:rPr lang="ru-RU" dirty="0">
                <a:ea typeface="Calibri"/>
              </a:rPr>
              <a:t>1%  </a:t>
            </a:r>
            <a:r>
              <a:rPr lang="ru-RU" dirty="0" smtClean="0">
                <a:ea typeface="Calibri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a typeface="Calibri"/>
              </a:rPr>
              <a:t>   			</a:t>
            </a:r>
            <a:r>
              <a:rPr lang="ru-RU" sz="2800" dirty="0" smtClean="0">
                <a:ea typeface="Calibri"/>
              </a:rPr>
              <a:t>РЕШЕНИЕ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Calibri"/>
                <a:ea typeface="Calibri"/>
              </a:rPr>
              <a:t>			100 000:100=1000 Р.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Calibri"/>
                <a:ea typeface="Calibri"/>
              </a:rPr>
              <a:t>			Ответ 1 000 рублей сняла бабушка вкладчик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95280"/>
            <a:ext cx="1584176" cy="40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592288" cy="273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Домашняя работа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Стр. 80 №412(1)</a:t>
            </a:r>
          </a:p>
          <a:p>
            <a:pPr marL="0" indent="0">
              <a:buNone/>
            </a:pPr>
            <a:r>
              <a:rPr lang="ru-RU" dirty="0" smtClean="0"/>
              <a:t>Найти 1% от чисел:</a:t>
            </a:r>
          </a:p>
          <a:p>
            <a:pPr marL="0" indent="0">
              <a:buNone/>
            </a:pPr>
            <a:r>
              <a:rPr lang="ru-RU" dirty="0" smtClean="0"/>
              <a:t>700;  1000;  3400;  5700;  6000;  70 000.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9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193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1_Оформление по умолчанию</vt:lpstr>
      <vt:lpstr>2_Оформление по умолчанию</vt:lpstr>
      <vt:lpstr>3_Оформление по умолчанию</vt:lpstr>
      <vt:lpstr>Девиз урока</vt:lpstr>
      <vt:lpstr>      10 класс  Тема: Нахождение нескольких процентов числа.                                        </vt:lpstr>
      <vt:lpstr> Устный счет на повторение.   </vt:lpstr>
      <vt:lpstr>Что мы знаем?</vt:lpstr>
      <vt:lpstr> Пенсионный фонд </vt:lpstr>
      <vt:lpstr>                     Заработная плата</vt:lpstr>
      <vt:lpstr> Сбербанк </vt:lpstr>
      <vt:lpstr>Домашняя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Каминская И.Н..</dc:title>
  <dc:creator>Ирина Каминская</dc:creator>
  <cp:lastModifiedBy>user</cp:lastModifiedBy>
  <cp:revision>46</cp:revision>
  <dcterms:created xsi:type="dcterms:W3CDTF">2016-01-14T13:17:21Z</dcterms:created>
  <dcterms:modified xsi:type="dcterms:W3CDTF">2023-11-23T12:23:34Z</dcterms:modified>
</cp:coreProperties>
</file>