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81" r:id="rId3"/>
    <p:sldId id="282" r:id="rId4"/>
    <p:sldId id="286" r:id="rId5"/>
    <p:sldId id="277" r:id="rId6"/>
    <p:sldId id="280" r:id="rId7"/>
    <p:sldId id="279" r:id="rId8"/>
    <p:sldId id="276" r:id="rId9"/>
    <p:sldId id="283" r:id="rId10"/>
    <p:sldId id="287" r:id="rId11"/>
    <p:sldId id="275" r:id="rId12"/>
    <p:sldId id="285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47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57" d="100"/>
          <a:sy n="57" d="100"/>
        </p:scale>
        <p:origin x="-1099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9336-4BCC-4052-9F34-C7697697E9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E00CC2-FEB5-4E58-95FB-7594C9D50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9336-4BCC-4052-9F34-C7697697E9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0CC2-FEB5-4E58-95FB-7594C9D50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9336-4BCC-4052-9F34-C7697697E9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0CC2-FEB5-4E58-95FB-7594C9D50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9336-4BCC-4052-9F34-C7697697E9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E00CC2-FEB5-4E58-95FB-7594C9D50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9336-4BCC-4052-9F34-C7697697E9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0CC2-FEB5-4E58-95FB-7594C9D50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9336-4BCC-4052-9F34-C7697697E9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0CC2-FEB5-4E58-95FB-7594C9D50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9336-4BCC-4052-9F34-C7697697E9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E00CC2-FEB5-4E58-95FB-7594C9D50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9336-4BCC-4052-9F34-C7697697E9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0CC2-FEB5-4E58-95FB-7594C9D50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9336-4BCC-4052-9F34-C7697697E9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0CC2-FEB5-4E58-95FB-7594C9D50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9336-4BCC-4052-9F34-C7697697E9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0CC2-FEB5-4E58-95FB-7594C9D50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9336-4BCC-4052-9F34-C7697697E9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0CC2-FEB5-4E58-95FB-7594C9D50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7B9336-4BCC-4052-9F34-C7697697E9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E00CC2-FEB5-4E58-95FB-7594C9D50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262" y="1052736"/>
            <a:ext cx="8487491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Тема:</a:t>
            </a:r>
            <a:br>
              <a:rPr lang="ru-RU" sz="6000" dirty="0" smtClean="0"/>
            </a:br>
            <a:r>
              <a:rPr lang="ru-RU" sz="6000" dirty="0" smtClean="0"/>
              <a:t> Градусное измерение углов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МОЙ\Documents\Downloads\Новая папка\скачанные файлы (2)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0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8" y="3501008"/>
            <a:ext cx="417266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2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eton-feodosiya.ru/800/600/https/ds02.infourok.ru/uploads/ex/0d4e/00010b35-d4ab1fdd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3" y="443898"/>
            <a:ext cx="8108593" cy="60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53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 flipV="1">
            <a:off x="459937" y="6144301"/>
            <a:ext cx="7272809" cy="4480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67545" y="5368569"/>
            <a:ext cx="7560841" cy="4140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67545" y="4539321"/>
            <a:ext cx="8280920" cy="4738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463988" y="967690"/>
            <a:ext cx="1404156" cy="24660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463988" y="3445475"/>
            <a:ext cx="2988332" cy="17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202" t="7016" r="12431" b="16137"/>
          <a:stretch/>
        </p:blipFill>
        <p:spPr>
          <a:xfrm>
            <a:off x="1730316" y="908720"/>
            <a:ext cx="5487978" cy="3542872"/>
          </a:xfrm>
          <a:prstGeom prst="rect">
            <a:avLst/>
          </a:prstGeom>
        </p:spPr>
      </p:pic>
      <p:sp>
        <p:nvSpPr>
          <p:cNvPr id="10" name="Дуга 9"/>
          <p:cNvSpPr/>
          <p:nvPr/>
        </p:nvSpPr>
        <p:spPr>
          <a:xfrm>
            <a:off x="4294908" y="3172691"/>
            <a:ext cx="601127" cy="54911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7545" y="4554989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Центр транспортира необходимо совместить с вершиной угла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 Линейку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транспортира совместить со стороной угла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Другая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сторона покажет величину угла в градусах.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5" y="121208"/>
            <a:ext cx="49863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effectLst/>
                <a:latin typeface="Times New Roman"/>
                <a:ea typeface="Calibri"/>
              </a:rPr>
              <a:t>Измерение величины угла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0861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onko-mosreg.ru/800/600/https/ds04.infourok.ru/uploads/ex/04c4/00149e33-daeb2934/hello_html_5a973f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815807" cy="511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4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&quot;картинки для уроков геометрии&quot;&quot;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4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211960" y="1484784"/>
            <a:ext cx="2448272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7363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</a:t>
            </a:r>
          </a:p>
          <a:p>
            <a:pPr algn="ctr"/>
            <a:r>
              <a:rPr lang="ru-RU" sz="54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внимание!</a:t>
            </a:r>
            <a:endParaRPr lang="ru-RU" sz="5400" b="1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5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3623"/>
            <a:ext cx="727280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/>
                <a:latin typeface="Times New Roman"/>
                <a:ea typeface="Calibri"/>
              </a:rPr>
              <a:t>Какие геометрические фигуры изображены?</a:t>
            </a:r>
            <a:endParaRPr lang="ru-RU" sz="2800" b="1" i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652120" y="4459158"/>
            <a:ext cx="0" cy="2659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46531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452320" y="4459158"/>
            <a:ext cx="0" cy="2659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" y="1052736"/>
            <a:ext cx="8278098" cy="55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7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иголка с ниткой&quot;&quot;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10" b="92529" l="5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40" y="914951"/>
            <a:ext cx="2047203" cy="1972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5379178" y="1440656"/>
            <a:ext cx="36004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71951" y="836712"/>
            <a:ext cx="12747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2375" y="1440656"/>
            <a:ext cx="4667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6423" y="83386"/>
            <a:ext cx="7489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endParaRPr lang="ru-RU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Картинки по запросу &quot;радуга&quot;&quot;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738" y1="93218" x2="15738" y2="93218"/>
                        <a14:foregroundMark x1="23069" y1="88959" x2="23069" y2="88959"/>
                        <a14:foregroundMark x1="32063" y1="78864" x2="32063" y2="78864"/>
                        <a14:foregroundMark x1="33040" y1="71136" x2="33040" y2="71136"/>
                        <a14:foregroundMark x1="31476" y1="64353" x2="31476" y2="64353"/>
                        <a14:foregroundMark x1="32551" y1="55994" x2="32551" y2="55994"/>
                        <a14:foregroundMark x1="7918" y1="56782" x2="7918" y2="56782"/>
                        <a14:foregroundMark x1="5767" y1="61830" x2="5767" y2="61830"/>
                        <a14:foregroundMark x1="5279" y1="67823" x2="5279" y2="67823"/>
                        <a14:foregroundMark x1="3715" y1="75394" x2="3715" y2="75394"/>
                        <a14:foregroundMark x1="6256" y1="83123" x2="6256" y2="83123"/>
                        <a14:foregroundMark x1="9482" y1="90694" x2="9482" y2="90694"/>
                        <a14:foregroundMark x1="28935" y1="88959" x2="28935" y2="88959"/>
                        <a14:foregroundMark x1="87683" y1="58517" x2="87683" y2="58517"/>
                        <a14:foregroundMark x1="82991" y1="63565" x2="82991" y2="63565"/>
                        <a14:foregroundMark x1="78299" y1="62776" x2="78299" y2="62776"/>
                        <a14:foregroundMark x1="74585" y1="59306" x2="74585" y2="59306"/>
                        <a14:foregroundMark x1="70381" y1="63565" x2="70381" y2="63565"/>
                        <a14:foregroundMark x1="74096" y1="76341" x2="74096" y2="76341"/>
                        <a14:foregroundMark x1="68817" y1="73659" x2="68817" y2="73659"/>
                        <a14:foregroundMark x1="65689" y1="79653" x2="65689" y2="79653"/>
                        <a14:foregroundMark x1="68231" y1="89905" x2="68231" y2="89905"/>
                        <a14:foregroundMark x1="70870" y1="86435" x2="70870" y2="86435"/>
                        <a14:foregroundMark x1="78788" y1="91483" x2="78788" y2="91483"/>
                        <a14:foregroundMark x1="76637" y1="83912" x2="76637" y2="83912"/>
                        <a14:foregroundMark x1="81916" y1="81388" x2="81916" y2="81388"/>
                        <a14:foregroundMark x1="86706" y1="90694" x2="86706" y2="90694"/>
                        <a14:foregroundMark x1="90323" y1="88170" x2="90323" y2="88170"/>
                        <a14:foregroundMark x1="94037" y1="88959" x2="94037" y2="88959"/>
                        <a14:foregroundMark x1="21017" y1="67823" x2="21017" y2="67823"/>
                        <a14:foregroundMark x1="15738" y1="64353" x2="15738" y2="64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59" y="4080267"/>
            <a:ext cx="2557238" cy="14041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105311" y="3871148"/>
            <a:ext cx="107433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40881" y="3022785"/>
            <a:ext cx="7489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endParaRPr lang="ru-RU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20884" y="3758458"/>
            <a:ext cx="121058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2664" y="114891"/>
            <a:ext cx="466322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/>
                <a:latin typeface="Times New Roman"/>
                <a:ea typeface="Calibri"/>
              </a:rPr>
              <a:t>Разгадайте ребусы</a:t>
            </a:r>
            <a:endParaRPr lang="ru-RU" sz="3600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22375" y="3022785"/>
            <a:ext cx="171850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effectLst/>
                <a:latin typeface="Times New Roman"/>
                <a:ea typeface="Calibri"/>
              </a:rPr>
              <a:t>УГОЛ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76353" y="5856685"/>
            <a:ext cx="289784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effectLst/>
                <a:latin typeface="Times New Roman"/>
                <a:ea typeface="Calibri"/>
              </a:rPr>
              <a:t>ГРАДУС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429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ybaz.ru/wp-content/uploads/7/1/d/71d8f3083fdc98ad440c208823791fd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9298"/>
            <a:ext cx="7272808" cy="54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8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20688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Gabriola" panose="04040605051002020D02" pitchFamily="82" charset="0"/>
              </a:rPr>
              <a:t>Углы давно открыты были,</a:t>
            </a:r>
            <a:br>
              <a:rPr lang="ru-RU" sz="4000" b="1" dirty="0">
                <a:latin typeface="Gabriola" panose="04040605051002020D02" pitchFamily="82" charset="0"/>
              </a:rPr>
            </a:br>
            <a:r>
              <a:rPr lang="ru-RU" sz="4000" b="1" dirty="0">
                <a:latin typeface="Gabriola" panose="04040605051002020D02" pitchFamily="82" charset="0"/>
              </a:rPr>
              <a:t>Их в </a:t>
            </a:r>
            <a:r>
              <a:rPr lang="ru-RU" sz="4000" b="1" dirty="0" err="1">
                <a:latin typeface="Gabriola" panose="04040605051002020D02" pitchFamily="82" charset="0"/>
              </a:rPr>
              <a:t>Вавилонии</a:t>
            </a:r>
            <a:r>
              <a:rPr lang="ru-RU" sz="4000" b="1" dirty="0">
                <a:latin typeface="Gabriola" panose="04040605051002020D02" pitchFamily="82" charset="0"/>
              </a:rPr>
              <a:t> любили,</a:t>
            </a:r>
            <a:br>
              <a:rPr lang="ru-RU" sz="4000" b="1" dirty="0">
                <a:latin typeface="Gabriola" panose="04040605051002020D02" pitchFamily="82" charset="0"/>
              </a:rPr>
            </a:br>
            <a:r>
              <a:rPr lang="ru-RU" sz="4000" b="1" dirty="0">
                <a:latin typeface="Gabriola" panose="04040605051002020D02" pitchFamily="82" charset="0"/>
              </a:rPr>
              <a:t>Но тут пришлось изобретать:</a:t>
            </a:r>
            <a:br>
              <a:rPr lang="ru-RU" sz="4000" b="1" dirty="0">
                <a:latin typeface="Gabriola" panose="04040605051002020D02" pitchFamily="82" charset="0"/>
              </a:rPr>
            </a:br>
            <a:r>
              <a:rPr lang="ru-RU" sz="4000" b="1" dirty="0">
                <a:latin typeface="Gabriola" panose="04040605051002020D02" pitchFamily="82" charset="0"/>
              </a:rPr>
              <a:t>Углы-то надо измерять!</a:t>
            </a:r>
          </a:p>
          <a:p>
            <a:pPr algn="ctr"/>
            <a:r>
              <a:rPr lang="ru-RU" sz="4000" b="1" dirty="0">
                <a:latin typeface="Gabriola" panose="04040605051002020D02" pitchFamily="82" charset="0"/>
              </a:rPr>
              <a:t>Пришлось жрецам пыхтеть немало,</a:t>
            </a:r>
            <a:br>
              <a:rPr lang="ru-RU" sz="4000" b="1" dirty="0">
                <a:latin typeface="Gabriola" panose="04040605051002020D02" pitchFamily="82" charset="0"/>
              </a:rPr>
            </a:br>
            <a:r>
              <a:rPr lang="ru-RU" sz="4000" b="1" dirty="0">
                <a:latin typeface="Gabriola" panose="04040605051002020D02" pitchFamily="82" charset="0"/>
              </a:rPr>
              <a:t>Пока изобретали рьяно.</a:t>
            </a:r>
            <a:br>
              <a:rPr lang="ru-RU" sz="4000" b="1" dirty="0">
                <a:latin typeface="Gabriola" panose="04040605051002020D02" pitchFamily="82" charset="0"/>
              </a:rPr>
            </a:br>
            <a:r>
              <a:rPr lang="ru-RU" sz="4000" b="1" dirty="0">
                <a:latin typeface="Gabriola" panose="04040605051002020D02" pitchFamily="82" charset="0"/>
              </a:rPr>
              <a:t>И вскоре вышел транспортир –</a:t>
            </a:r>
            <a:br>
              <a:rPr lang="ru-RU" sz="4000" b="1" dirty="0">
                <a:latin typeface="Gabriola" panose="04040605051002020D02" pitchFamily="82" charset="0"/>
              </a:rPr>
            </a:br>
            <a:r>
              <a:rPr lang="ru-RU" sz="4000" b="1" dirty="0">
                <a:latin typeface="Gabriola" panose="04040605051002020D02" pitchFamily="82" charset="0"/>
              </a:rPr>
              <a:t>Прибор, преобразивший мир!</a:t>
            </a:r>
          </a:p>
        </p:txBody>
      </p:sp>
      <p:pic>
        <p:nvPicPr>
          <p:cNvPr id="3" name="Рисунок 2" descr="C:\Users\МОЙ\Documents\Downloads\Новая папка\images (1)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376264" cy="35529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148064" y="4437112"/>
            <a:ext cx="2376264" cy="648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МАТЕМАТИКА\Desktop\скан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97256" l="1524" r="9908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71802" y="2000240"/>
            <a:ext cx="342902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3143240" y="2000240"/>
            <a:ext cx="1588" cy="3141480"/>
          </a:xfrm>
          <a:prstGeom prst="line">
            <a:avLst/>
          </a:prstGeom>
          <a:ln w="57150">
            <a:solidFill>
              <a:srgbClr val="FF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143240" y="5141720"/>
            <a:ext cx="3357586" cy="3380"/>
          </a:xfrm>
          <a:prstGeom prst="line">
            <a:avLst/>
          </a:prstGeom>
          <a:ln w="57150">
            <a:solidFill>
              <a:srgbClr val="FF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671760" y="5317772"/>
                <a:ext cx="4143507" cy="69480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Градус – это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90</m:t>
                        </m:r>
                      </m:den>
                    </m:f>
                    <m:r>
                      <a:rPr lang="ru-RU" sz="2400" b="0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прямого</m:t>
                    </m:r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угла.</a:t>
                </a:r>
                <a:endParaRPr lang="ru-RU" sz="2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760" y="5317772"/>
                <a:ext cx="4143507" cy="694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79513" y="6188630"/>
                <a:ext cx="3528003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Обозначение градуса: 1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513" y="6188630"/>
                <a:ext cx="352800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142976" y="1142984"/>
            <a:ext cx="660410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/>
                <a:latin typeface="Times New Roman"/>
                <a:ea typeface="Times New Roman"/>
              </a:rPr>
              <a:t>«Градус» в переводе с лат. означает шаг, ступень.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214290"/>
            <a:ext cx="176400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Градус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0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1648" y="317600"/>
            <a:ext cx="826480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Транспортир</a:t>
            </a:r>
            <a:r>
              <a:rPr lang="ru-RU" sz="2800" b="1" i="1" dirty="0" smtClean="0">
                <a:effectLst/>
                <a:latin typeface="Times New Roman"/>
                <a:ea typeface="Calibri"/>
              </a:rPr>
              <a:t> - специальный прибор для измерения углов</a:t>
            </a:r>
            <a:endParaRPr lang="ru-RU" sz="2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1648" y="5589240"/>
            <a:ext cx="849694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/>
                <a:latin typeface="Times New Roman"/>
                <a:ea typeface="Calibri"/>
              </a:rPr>
              <a:t>Слово «транспортир» </a:t>
            </a:r>
            <a:r>
              <a:rPr lang="ru-RU" sz="2400" dirty="0" smtClean="0">
                <a:latin typeface="Times New Roman"/>
                <a:ea typeface="Calibri"/>
              </a:rPr>
              <a:t>в переводе с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 лат. – переносить. </a:t>
            </a:r>
            <a:endParaRPr lang="ru-RU" sz="2400" dirty="0"/>
          </a:p>
        </p:txBody>
      </p:sp>
      <p:pic>
        <p:nvPicPr>
          <p:cNvPr id="3074" name="Picture 2" descr="https://o-pencil.ru/upload/iblock/bf6/bf6a264b09db3982caf219243388a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627950" cy="362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верх 2"/>
          <p:cNvSpPr/>
          <p:nvPr/>
        </p:nvSpPr>
        <p:spPr>
          <a:xfrm rot="13831213" flipH="1" flipV="1">
            <a:off x="6859708" y="3463527"/>
            <a:ext cx="274343" cy="4597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20467639">
            <a:off x="1652394" y="830514"/>
            <a:ext cx="5601141" cy="5410922"/>
          </a:xfrm>
          <a:prstGeom prst="arc">
            <a:avLst>
              <a:gd name="adj1" fmla="val 11821993"/>
              <a:gd name="adj2" fmla="val 120936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320616" y="4293096"/>
            <a:ext cx="626469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18180422">
            <a:off x="2636734" y="1810437"/>
            <a:ext cx="3673260" cy="3632288"/>
          </a:xfrm>
          <a:prstGeom prst="arc">
            <a:avLst>
              <a:gd name="adj1" fmla="val 14242522"/>
              <a:gd name="adj2" fmla="val 340329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0" y="4793347"/>
            <a:ext cx="7595040" cy="9077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Транспортир имеет полукольцо, образованное двумя дугами, у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которых общий 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центр – центр транспортира.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05781" y="6018470"/>
            <a:ext cx="3926459" cy="517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Транспортир имеет линейку.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 descr="https://www.ukazka.ru/img/g/uk766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41" y="836712"/>
            <a:ext cx="5955445" cy="366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4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25190" y="5855215"/>
            <a:ext cx="7307768" cy="7795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935597" y="4827223"/>
            <a:ext cx="7272807" cy="8141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712879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effectLst/>
                <a:latin typeface="Times New Roman"/>
                <a:ea typeface="Calibri"/>
              </a:rPr>
              <a:t>Построение угла заданной величины</a:t>
            </a:r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202" t="7016" r="12431" b="16137"/>
          <a:stretch/>
        </p:blipFill>
        <p:spPr>
          <a:xfrm>
            <a:off x="1835696" y="1268760"/>
            <a:ext cx="5256584" cy="3393491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4355976" y="3645024"/>
            <a:ext cx="119042" cy="12341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148064" y="1412776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6804248" y="3618593"/>
            <a:ext cx="117727" cy="12341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8" idx="2"/>
          </p:cNvCxnSpPr>
          <p:nvPr/>
        </p:nvCxnSpPr>
        <p:spPr>
          <a:xfrm flipV="1">
            <a:off x="4412940" y="3680299"/>
            <a:ext cx="2391308" cy="45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408570" y="1442149"/>
            <a:ext cx="798118" cy="23262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Дуга 41"/>
          <p:cNvSpPr/>
          <p:nvPr/>
        </p:nvSpPr>
        <p:spPr>
          <a:xfrm>
            <a:off x="4355977" y="3501008"/>
            <a:ext cx="360039" cy="296800"/>
          </a:xfrm>
          <a:prstGeom prst="arc">
            <a:avLst>
              <a:gd name="adj1" fmla="val 15942194"/>
              <a:gd name="adj2" fmla="val 154448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918116" y="4818783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Отмечаем три точки: первая – центр транспортира, вторая – нулевой штрих , третья – 70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этой же дуге.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35597" y="582947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 первой точки проводим два луча: один луч через нулевую точку, другой – через точку 70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5" grpId="0" animBg="1"/>
      <p:bldP spid="6" grpId="0" animBg="1"/>
      <p:bldP spid="8" grpId="0" animBg="1"/>
      <p:bldP spid="42" grpId="0" animBg="1"/>
      <p:bldP spid="43" grpId="0"/>
      <p:bldP spid="4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632</TotalTime>
  <Words>175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Тема:  Градусное измерение углов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user</cp:lastModifiedBy>
  <cp:revision>59</cp:revision>
  <dcterms:created xsi:type="dcterms:W3CDTF">2015-09-10T11:41:12Z</dcterms:created>
  <dcterms:modified xsi:type="dcterms:W3CDTF">2023-11-23T13:22:09Z</dcterms:modified>
</cp:coreProperties>
</file>