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2" r:id="rId4"/>
    <p:sldId id="29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93" r:id="rId14"/>
    <p:sldId id="281" r:id="rId15"/>
    <p:sldId id="282" r:id="rId16"/>
    <p:sldId id="283" r:id="rId17"/>
    <p:sldId id="286" r:id="rId18"/>
    <p:sldId id="287" r:id="rId19"/>
    <p:sldId id="288" r:id="rId20"/>
    <p:sldId id="289" r:id="rId21"/>
    <p:sldId id="284" r:id="rId22"/>
    <p:sldId id="285" r:id="rId23"/>
    <p:sldId id="290" r:id="rId24"/>
    <p:sldId id="291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47764-624E-421B-8899-D14D66E4E05A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2B033-48A0-46D9-8F24-530E1EFF22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0604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47764-624E-421B-8899-D14D66E4E05A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2B033-48A0-46D9-8F24-530E1EFF22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6052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47764-624E-421B-8899-D14D66E4E05A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2B033-48A0-46D9-8F24-530E1EFF22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7486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47764-624E-421B-8899-D14D66E4E05A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2B033-48A0-46D9-8F24-530E1EFF22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853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47764-624E-421B-8899-D14D66E4E05A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2B033-48A0-46D9-8F24-530E1EFF22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9322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47764-624E-421B-8899-D14D66E4E05A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2B033-48A0-46D9-8F24-530E1EFF22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3251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47764-624E-421B-8899-D14D66E4E05A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2B033-48A0-46D9-8F24-530E1EFF22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567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47764-624E-421B-8899-D14D66E4E05A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2B033-48A0-46D9-8F24-530E1EFF22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608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47764-624E-421B-8899-D14D66E4E05A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2B033-48A0-46D9-8F24-530E1EFF22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854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47764-624E-421B-8899-D14D66E4E05A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2B033-48A0-46D9-8F24-530E1EFF22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410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47764-624E-421B-8899-D14D66E4E05A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2B033-48A0-46D9-8F24-530E1EFF22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9495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47764-624E-421B-8899-D14D66E4E05A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F2B033-48A0-46D9-8F24-530E1EFF22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019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.png"/><Relationship Id="rId5" Type="http://schemas.openxmlformats.org/officeDocument/2006/relationships/image" Target="../media/image7.jpe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s://catherineasquithgallery.com/uploads/posts/2021-02/1613625538_18-p-fon-dlya-prezentatsii-ptitsi-zimoi-23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"/>
            <a:ext cx="925252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3086104" y="1737190"/>
            <a:ext cx="561662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Чтение (Литературное чтение)</a:t>
            </a:r>
          </a:p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класс</a:t>
            </a:r>
            <a:endParaRPr lang="ru-RU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-11448"/>
            <a:ext cx="56521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u="sng" dirty="0" smtClean="0"/>
              <a:t>Курбанова Инна Дмитриевна</a:t>
            </a:r>
            <a:endParaRPr lang="ru-RU" b="1" dirty="0" smtClean="0"/>
          </a:p>
          <a:p>
            <a:pPr algn="ctr"/>
            <a:r>
              <a:rPr lang="ru-RU" b="1" dirty="0" smtClean="0"/>
              <a:t>Государственное бюджетное учреждение  Калининградской области общеобразовательная организация для обучающихся, воспитанников с ограниченными возможностями здоровья </a:t>
            </a:r>
          </a:p>
          <a:p>
            <a:pPr algn="ctr"/>
            <a:r>
              <a:rPr lang="ru-RU" b="1" dirty="0" smtClean="0"/>
              <a:t>«Школа – интернат № 1»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66647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i.pinimg.com/736x/e6/dd/30/e6dd30edba7063c1430c205e29870ae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108520" y="256120"/>
            <a:ext cx="89289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/>
              <a:t>6. Скоро закончится зима, и наступит лето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-53052" y="1594722"/>
            <a:ext cx="91970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C00000"/>
                </a:solidFill>
              </a:rPr>
              <a:t>7. Зимой дети катаются на велосипедах, санках и лыжах.</a:t>
            </a:r>
          </a:p>
        </p:txBody>
      </p:sp>
      <p:sp>
        <p:nvSpPr>
          <p:cNvPr id="5" name="Солнце 4"/>
          <p:cNvSpPr/>
          <p:nvPr/>
        </p:nvSpPr>
        <p:spPr>
          <a:xfrm>
            <a:off x="7164288" y="5949280"/>
            <a:ext cx="1368152" cy="90872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6084168" y="917839"/>
            <a:ext cx="2160240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1579559"/>
            <a:ext cx="1043608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5364088" y="2256441"/>
            <a:ext cx="3456384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1379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i.pinimg.com/736x/e6/dd/30/e6dd30edba7063c1430c205e29870ae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20" cy="6877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188640"/>
            <a:ext cx="585519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Работа </a:t>
            </a:r>
            <a:r>
              <a:rPr lang="ru-RU" sz="4400" b="1" dirty="0">
                <a:solidFill>
                  <a:srgbClr val="C00000"/>
                </a:solidFill>
              </a:rPr>
              <a:t>с пословицами: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1052736"/>
            <a:ext cx="227703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/>
              <a:t>Декабрь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355976" y="1114291"/>
            <a:ext cx="448578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/>
              <a:t>Году начало - зиме </a:t>
            </a:r>
            <a:endParaRPr lang="ru-RU" sz="4000" b="1" dirty="0" smtClean="0"/>
          </a:p>
          <a:p>
            <a:r>
              <a:rPr lang="ru-RU" sz="4000" b="1" dirty="0" smtClean="0"/>
              <a:t>середина</a:t>
            </a:r>
            <a:r>
              <a:rPr lang="ru-RU" sz="4000" dirty="0"/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2431730"/>
            <a:ext cx="195598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/>
              <a:t>Январь</a:t>
            </a:r>
            <a:endParaRPr lang="ru-RU" sz="4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635896" y="2348880"/>
            <a:ext cx="651621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/>
              <a:t>Месяц снегопадов, злых вьюг и первых сосулек</a:t>
            </a:r>
            <a:r>
              <a:rPr lang="ru-RU" sz="4400" dirty="0"/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5730" y="3878280"/>
            <a:ext cx="242406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, </a:t>
            </a:r>
            <a:r>
              <a:rPr lang="ru-RU" sz="4400" b="1" dirty="0" smtClean="0"/>
              <a:t>Февраль</a:t>
            </a:r>
            <a:endParaRPr lang="ru-RU" sz="4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851920" y="3878280"/>
            <a:ext cx="58573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/>
              <a:t>Год кончает, </a:t>
            </a:r>
            <a:endParaRPr lang="ru-RU" sz="4000" b="1" dirty="0" smtClean="0"/>
          </a:p>
          <a:p>
            <a:r>
              <a:rPr lang="ru-RU" sz="4000" b="1" dirty="0" smtClean="0"/>
              <a:t>зиму- </a:t>
            </a:r>
            <a:r>
              <a:rPr lang="ru-RU" sz="4000" b="1" dirty="0"/>
              <a:t>начинает</a:t>
            </a:r>
            <a:r>
              <a:rPr lang="ru-RU" sz="4400" b="1" dirty="0"/>
              <a:t>.</a:t>
            </a: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2123728" y="1628800"/>
            <a:ext cx="1728192" cy="2808312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1835696" y="1628800"/>
            <a:ext cx="2682044" cy="1572371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1475656" y="3041377"/>
            <a:ext cx="2376264" cy="103569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Солнце 19"/>
          <p:cNvSpPr/>
          <p:nvPr/>
        </p:nvSpPr>
        <p:spPr>
          <a:xfrm>
            <a:off x="7164288" y="5949280"/>
            <a:ext cx="1368152" cy="90872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1379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i.pinimg.com/736x/e6/dd/30/e6dd30edba7063c1430c205e29870ae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11760" y="1772816"/>
            <a:ext cx="336585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err="1">
                <a:solidFill>
                  <a:srgbClr val="C00000"/>
                </a:solidFill>
              </a:rPr>
              <a:t>Физминутка</a:t>
            </a:r>
            <a:r>
              <a:rPr lang="ru-RU" sz="4400" b="1" dirty="0">
                <a:solidFill>
                  <a:srgbClr val="C00000"/>
                </a:solidFill>
              </a:rPr>
              <a:t>:</a:t>
            </a:r>
          </a:p>
        </p:txBody>
      </p:sp>
      <p:sp>
        <p:nvSpPr>
          <p:cNvPr id="4" name="Солнце 3"/>
          <p:cNvSpPr/>
          <p:nvPr/>
        </p:nvSpPr>
        <p:spPr>
          <a:xfrm>
            <a:off x="7164288" y="5949280"/>
            <a:ext cx="1368152" cy="90872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137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i.pinimg.com/736x/e6/dd/30/e6dd30edba7063c1430c205e29870ae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1" y="1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11760" y="1772816"/>
            <a:ext cx="31290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 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" name="Солнце 3"/>
          <p:cNvSpPr/>
          <p:nvPr/>
        </p:nvSpPr>
        <p:spPr>
          <a:xfrm>
            <a:off x="7164288" y="5949280"/>
            <a:ext cx="1368152" cy="90872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C:\Users\User\Desktop\1675781666_papik-pro-p-pochtalon-pechkin-risunok-2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637" y="1124745"/>
            <a:ext cx="4032447" cy="356631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jeto-ja-pochtalon-pechkin-prines-zametku-pro-vashego-malchik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87624" y="50851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23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i.pinimg.com/736x/e6/dd/30/e6dd30edba7063c1430c205e29870ae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536" y="24102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54260" y="116632"/>
            <a:ext cx="85867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400" b="1" dirty="0" smtClean="0">
                <a:solidFill>
                  <a:srgbClr val="C00000"/>
                </a:solidFill>
              </a:rPr>
              <a:t>Игра «Доскажи словечко»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898557"/>
            <a:ext cx="842493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4000" b="1" dirty="0"/>
              <a:t>Хороша в своём наряде,</a:t>
            </a:r>
          </a:p>
          <a:p>
            <a:pPr fontAlgn="base"/>
            <a:r>
              <a:rPr lang="ru-RU" sz="4000" b="1" dirty="0"/>
              <a:t>Детвора всегда ей рада,</a:t>
            </a:r>
          </a:p>
          <a:p>
            <a:pPr fontAlgn="base"/>
            <a:r>
              <a:rPr lang="ru-RU" sz="4000" b="1" dirty="0"/>
              <a:t>На ветвях её иголки,</a:t>
            </a:r>
          </a:p>
          <a:p>
            <a:r>
              <a:rPr lang="ru-RU" sz="4000" b="1" dirty="0"/>
              <a:t>В хоровод зовёт всех... </a:t>
            </a:r>
          </a:p>
        </p:txBody>
      </p:sp>
      <p:pic>
        <p:nvPicPr>
          <p:cNvPr id="21506" name="Picture 2" descr="https://sun9-67.userapi.com/s/v1/ig2/MIDIUNfVNZ-63TqaLydyHPS4ieB0qW7ChSEtUoyU7SIUN9ctPu03kZMmG992KkembM5D4L8PdkxsGe8pacioE8su.jpg?size=100x0&amp;quality=96&amp;crop=17,24,200,200&amp;ava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147212"/>
            <a:ext cx="2952328" cy="286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1379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i.pinimg.com/736x/e6/dd/30/e6dd30edba7063c1430c205e29870ae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260648"/>
            <a:ext cx="849694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4000" b="1" dirty="0"/>
              <a:t>Есть на ёлке новогодней</a:t>
            </a:r>
          </a:p>
          <a:p>
            <a:pPr fontAlgn="base"/>
            <a:r>
              <a:rPr lang="ru-RU" sz="4000" b="1" dirty="0"/>
              <a:t>В колпаке смешливый клоун,</a:t>
            </a:r>
          </a:p>
          <a:p>
            <a:pPr fontAlgn="base"/>
            <a:r>
              <a:rPr lang="ru-RU" sz="4000" b="1" dirty="0"/>
              <a:t>Серебристые рожки</a:t>
            </a:r>
          </a:p>
          <a:p>
            <a:r>
              <a:rPr lang="ru-RU" sz="4000" b="1" dirty="0"/>
              <a:t>И с картинками... </a:t>
            </a:r>
          </a:p>
        </p:txBody>
      </p:sp>
      <p:pic>
        <p:nvPicPr>
          <p:cNvPr id="20482" name="Picture 2" descr="https://images.assetsdelivery.com/compings_v2/rustamank/rustamank1204/rustamank1204000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276873"/>
            <a:ext cx="3134122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1379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i.pinimg.com/736x/e6/dd/30/e6dd30edba7063c1430c205e29870ae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24091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188640"/>
            <a:ext cx="820891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4000" b="1" dirty="0"/>
              <a:t>С ёлки подмигнёт мартышка,</a:t>
            </a:r>
          </a:p>
          <a:p>
            <a:pPr fontAlgn="base"/>
            <a:r>
              <a:rPr lang="ru-RU" sz="4000" b="1" dirty="0"/>
              <a:t>Улыбнётся бурый мишка;</a:t>
            </a:r>
          </a:p>
          <a:p>
            <a:pPr fontAlgn="base"/>
            <a:r>
              <a:rPr lang="ru-RU" sz="4000" b="1" dirty="0"/>
              <a:t>Заинька висит из ватки,</a:t>
            </a:r>
          </a:p>
          <a:p>
            <a:r>
              <a:rPr lang="ru-RU" sz="4000" b="1" dirty="0"/>
              <a:t>Леденцы и...</a:t>
            </a:r>
            <a:r>
              <a:rPr lang="ru-RU" sz="4000" dirty="0"/>
              <a:t> </a:t>
            </a:r>
          </a:p>
        </p:txBody>
      </p:sp>
      <p:pic>
        <p:nvPicPr>
          <p:cNvPr id="19458" name="Picture 2" descr="https://sun9-42.userapi.com/impg/Ke7zAz02ZhGmP9JEanlqiNYeyU4PqEzlcQCovQ/gsulvFqH6Zk.jpg?size=357x440&amp;quality=96&amp;sign=ed4835b9c46c3154984115ab05a5198b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1816" y="3593515"/>
            <a:ext cx="2672184" cy="3208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1379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i.pinimg.com/736x/e6/dd/30/e6dd30edba7063c1430c205e29870ae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51972" y="1"/>
            <a:ext cx="880043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4000" b="1" dirty="0"/>
              <a:t>Яркий из фольги фонарик,</a:t>
            </a:r>
          </a:p>
          <a:p>
            <a:pPr fontAlgn="base"/>
            <a:r>
              <a:rPr lang="ru-RU" sz="4000" b="1" dirty="0"/>
              <a:t>Колокольчик и кораблик,</a:t>
            </a:r>
          </a:p>
          <a:p>
            <a:pPr fontAlgn="base"/>
            <a:r>
              <a:rPr lang="ru-RU" sz="4000" b="1" dirty="0"/>
              <a:t>Паровозик и машинка,</a:t>
            </a:r>
          </a:p>
          <a:p>
            <a:r>
              <a:rPr lang="ru-RU" sz="4000" b="1" dirty="0" smtClean="0"/>
              <a:t>Белоснежная</a:t>
            </a:r>
            <a:endParaRPr lang="ru-RU" sz="4000" b="1" dirty="0"/>
          </a:p>
        </p:txBody>
      </p:sp>
      <p:pic>
        <p:nvPicPr>
          <p:cNvPr id="34818" name="Picture 2" descr="https://detskiy-sad.com/wp-content/uploads/2021/12/sneg-snejinki-i-sosulki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267534"/>
            <a:ext cx="2664296" cy="2590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9741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i.pinimg.com/736x/e6/dd/30/e6dd30edba7063c1430c205e29870ae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20" cy="696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7936" y="116632"/>
            <a:ext cx="868439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4000" b="1" dirty="0"/>
              <a:t>Ёлка все сюрпризы знает</a:t>
            </a:r>
          </a:p>
          <a:p>
            <a:pPr fontAlgn="base"/>
            <a:r>
              <a:rPr lang="ru-RU" sz="4000" b="1" dirty="0"/>
              <a:t>И веселья всем желает;</a:t>
            </a:r>
          </a:p>
          <a:p>
            <a:pPr fontAlgn="base"/>
            <a:r>
              <a:rPr lang="ru-RU" sz="4000" b="1" dirty="0"/>
              <a:t>Для счастливой детворы</a:t>
            </a:r>
          </a:p>
          <a:p>
            <a:r>
              <a:rPr lang="ru-RU" sz="4000" b="1" dirty="0"/>
              <a:t>Загораются...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776750" y="2967335"/>
            <a:ext cx="15905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огни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69741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i.pinimg.com/736x/e6/dd/30/e6dd30edba7063c1430c205e29870ae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624" y="-1944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https://shareslide.ru/img/thumbs/15b88fca7b99324af1bb64fcdc47ce78-800x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1" t="16266" r="20600" b="12267"/>
          <a:stretch/>
        </p:blipFill>
        <p:spPr bwMode="auto">
          <a:xfrm>
            <a:off x="251520" y="260648"/>
            <a:ext cx="2448272" cy="204215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/>
          <p:cNvPicPr/>
          <p:nvPr/>
        </p:nvPicPr>
        <p:blipFill>
          <a:blip r:embed="rId4"/>
          <a:stretch>
            <a:fillRect/>
          </a:stretch>
        </p:blipFill>
        <p:spPr>
          <a:xfrm>
            <a:off x="6660232" y="260647"/>
            <a:ext cx="1841366" cy="2042159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5"/>
          <a:stretch>
            <a:fillRect/>
          </a:stretch>
        </p:blipFill>
        <p:spPr>
          <a:xfrm>
            <a:off x="3491880" y="260647"/>
            <a:ext cx="2160240" cy="2042160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6"/>
          <a:stretch>
            <a:fillRect/>
          </a:stretch>
        </p:blipFill>
        <p:spPr>
          <a:xfrm>
            <a:off x="251520" y="2420888"/>
            <a:ext cx="2304256" cy="2260977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7"/>
          <a:stretch>
            <a:fillRect/>
          </a:stretch>
        </p:blipFill>
        <p:spPr>
          <a:xfrm>
            <a:off x="3687892" y="2442210"/>
            <a:ext cx="1964228" cy="2239655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8"/>
          <a:stretch>
            <a:fillRect/>
          </a:stretch>
        </p:blipFill>
        <p:spPr>
          <a:xfrm>
            <a:off x="6804249" y="2483807"/>
            <a:ext cx="1800200" cy="2156460"/>
          </a:xfrm>
          <a:prstGeom prst="rect">
            <a:avLst/>
          </a:prstGeom>
        </p:spPr>
      </p:pic>
      <p:pic>
        <p:nvPicPr>
          <p:cNvPr id="9" name="Рисунок 8" descr="https://fs.znanio.ru/d5af0e/bf/42/f4dcb814f2a4bb80d9e948630fcaa605b9.jpg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5" t="18148" r="3018" b="10015"/>
          <a:stretch/>
        </p:blipFill>
        <p:spPr bwMode="auto">
          <a:xfrm>
            <a:off x="7236296" y="4862280"/>
            <a:ext cx="1688584" cy="18300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6974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i.pinimg.com/736x/e6/dd/30/e6dd30edba7063c1430c205e29870ae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260648"/>
            <a:ext cx="885698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</a:rPr>
              <a:t>Тема урока:</a:t>
            </a:r>
            <a:r>
              <a:rPr lang="ru-RU" sz="4400" dirty="0">
                <a:solidFill>
                  <a:srgbClr val="FF0000"/>
                </a:solidFill>
              </a:rPr>
              <a:t>  </a:t>
            </a:r>
            <a:r>
              <a:rPr lang="ru-RU" sz="4400" b="1" dirty="0" smtClean="0"/>
              <a:t> «</a:t>
            </a:r>
            <a:r>
              <a:rPr lang="ru-RU" sz="4400" b="1" dirty="0"/>
              <a:t>Здравствуй,  гостья-зима!»</a:t>
            </a:r>
          </a:p>
        </p:txBody>
      </p:sp>
      <p:pic>
        <p:nvPicPr>
          <p:cNvPr id="16388" name="Picture 4" descr="https://pickimage.ru/wp-content/uploads/images/detskie/girlwinter/devushkazima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772816"/>
            <a:ext cx="3024336" cy="3732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олнце 4"/>
          <p:cNvSpPr/>
          <p:nvPr/>
        </p:nvSpPr>
        <p:spPr>
          <a:xfrm>
            <a:off x="7164288" y="5949280"/>
            <a:ext cx="1368152" cy="90872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391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i.pinimg.com/736x/e6/dd/30/e6dd30edba7063c1430c205e29870ae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лнце 2"/>
          <p:cNvSpPr/>
          <p:nvPr/>
        </p:nvSpPr>
        <p:spPr>
          <a:xfrm>
            <a:off x="7236296" y="5805264"/>
            <a:ext cx="1584176" cy="1052736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53808" y="188640"/>
            <a:ext cx="856895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</a:rPr>
              <a:t>Покормите птиц зимой,</a:t>
            </a:r>
            <a:br>
              <a:rPr lang="ru-RU" sz="4000" b="1" dirty="0">
                <a:solidFill>
                  <a:srgbClr val="C00000"/>
                </a:solidFill>
              </a:rPr>
            </a:br>
            <a:r>
              <a:rPr lang="ru-RU" sz="4000" b="1" dirty="0">
                <a:solidFill>
                  <a:srgbClr val="C00000"/>
                </a:solidFill>
              </a:rPr>
              <a:t>Чтоб со всех концов</a:t>
            </a:r>
          </a:p>
          <a:p>
            <a:pPr algn="ctr"/>
            <a:r>
              <a:rPr lang="ru-RU" sz="4000" b="1" dirty="0">
                <a:solidFill>
                  <a:srgbClr val="C00000"/>
                </a:solidFill>
              </a:rPr>
              <a:t>К вам слетались, как домой</a:t>
            </a:r>
            <a:br>
              <a:rPr lang="ru-RU" sz="4000" b="1" dirty="0">
                <a:solidFill>
                  <a:srgbClr val="C00000"/>
                </a:solidFill>
              </a:rPr>
            </a:br>
            <a:r>
              <a:rPr lang="ru-RU" sz="4000" b="1" dirty="0">
                <a:solidFill>
                  <a:srgbClr val="C00000"/>
                </a:solidFill>
              </a:rPr>
              <a:t>Стайки на крыльцо.</a:t>
            </a:r>
          </a:p>
          <a:p>
            <a:pPr algn="ctr"/>
            <a:r>
              <a:rPr lang="ru-RU" sz="4000" b="1" dirty="0">
                <a:solidFill>
                  <a:srgbClr val="C00000"/>
                </a:solidFill>
              </a:rPr>
              <a:t>Не богаты их корма.</a:t>
            </a:r>
            <a:br>
              <a:rPr lang="ru-RU" sz="4000" b="1" dirty="0">
                <a:solidFill>
                  <a:srgbClr val="C00000"/>
                </a:solidFill>
              </a:rPr>
            </a:br>
            <a:r>
              <a:rPr lang="ru-RU" sz="4000" b="1" dirty="0">
                <a:solidFill>
                  <a:srgbClr val="C00000"/>
                </a:solidFill>
              </a:rPr>
              <a:t>Горсть одна нужна.</a:t>
            </a:r>
            <a:br>
              <a:rPr lang="ru-RU" sz="4000" b="1" dirty="0">
                <a:solidFill>
                  <a:srgbClr val="C00000"/>
                </a:solidFill>
              </a:rPr>
            </a:br>
            <a:r>
              <a:rPr lang="ru-RU" sz="4000" b="1" dirty="0">
                <a:solidFill>
                  <a:srgbClr val="C00000"/>
                </a:solidFill>
              </a:rPr>
              <a:t>Горсть одна – и не страшна</a:t>
            </a:r>
          </a:p>
          <a:p>
            <a:pPr algn="ctr"/>
            <a:r>
              <a:rPr lang="ru-RU" sz="4000" b="1" dirty="0">
                <a:solidFill>
                  <a:srgbClr val="C00000"/>
                </a:solidFill>
              </a:rPr>
              <a:t>Будет им </a:t>
            </a:r>
            <a:r>
              <a:rPr lang="ru-RU" sz="4000" b="1" dirty="0" smtClean="0">
                <a:solidFill>
                  <a:srgbClr val="C00000"/>
                </a:solidFill>
              </a:rPr>
              <a:t>зима</a:t>
            </a:r>
            <a:r>
              <a:rPr lang="ru-RU" sz="4000" b="1" dirty="0">
                <a:solidFill>
                  <a:srgbClr val="C0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96974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i.pinimg.com/736x/e6/dd/30/e6dd30edba7063c1430c205e29870ae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лнце 2"/>
          <p:cNvSpPr/>
          <p:nvPr/>
        </p:nvSpPr>
        <p:spPr>
          <a:xfrm>
            <a:off x="7164288" y="5949280"/>
            <a:ext cx="1368152" cy="90872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https://sun9-8.userapi.com/6CCplavCrTJGXFPerwy4Q_ISmm8y3C9dg_5Z5A/gBE1Vr6VB3c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8641"/>
            <a:ext cx="6336704" cy="66693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137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i.pinimg.com/736x/e6/dd/30/e6dd30edba7063c1430c205e29870ae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лнце 2"/>
          <p:cNvSpPr/>
          <p:nvPr/>
        </p:nvSpPr>
        <p:spPr>
          <a:xfrm>
            <a:off x="7164288" y="5949280"/>
            <a:ext cx="1368152" cy="90872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https://sun9-64.userapi.com/impg/Yi0HDREt6kpZjP_Ok3M8mxPZAX0P0MerBcP9RQ/jBhgYMPtQGY.jpg?size=320x480&amp;quality=96&amp;sign=41a3c6062cb318aab519bc674166b42b&amp;c_uniq_tag=xBCuiIGHXBXy_RtL6CAgaw8YhN_cKqsdjd6CF3Zxp8I&amp;type=album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0"/>
            <a:ext cx="6408712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137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i.pinimg.com/736x/e6/dd/30/e6dd30edba7063c1430c205e29870ae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25252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лнце 2"/>
          <p:cNvSpPr/>
          <p:nvPr/>
        </p:nvSpPr>
        <p:spPr>
          <a:xfrm>
            <a:off x="7164288" y="5949280"/>
            <a:ext cx="1368152" cy="90872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610440"/>
            <a:ext cx="86409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C00000"/>
                </a:solidFill>
              </a:rPr>
              <a:t>Информация о домашнем  </a:t>
            </a:r>
            <a:r>
              <a:rPr lang="ru-RU" sz="4000" b="1" dirty="0" smtClean="0">
                <a:solidFill>
                  <a:srgbClr val="C00000"/>
                </a:solidFill>
              </a:rPr>
              <a:t>задании: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556792"/>
            <a:ext cx="86409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/>
              <a:t>Выучить индивидуально стихотворение с </a:t>
            </a:r>
            <a:r>
              <a:rPr lang="ru-RU" sz="4000" b="1" dirty="0" smtClean="0"/>
              <a:t>карточки.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249876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i.pinimg.com/736x/e6/dd/30/e6dd30edba7063c1430c205e29870ae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лнце 2"/>
          <p:cNvSpPr/>
          <p:nvPr/>
        </p:nvSpPr>
        <p:spPr>
          <a:xfrm>
            <a:off x="7164288" y="5949280"/>
            <a:ext cx="1368152" cy="90872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https://fsd.multiurok.ru/html/2022/01/29/s_61f492d261ca3/phpV2TJFp_om_html_a22b73357818e7ab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136904" cy="64807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876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i.pinimg.com/736x/e6/dd/30/e6dd30edba7063c1430c205e29870ae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188640"/>
            <a:ext cx="7259038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Девиз урока: </a:t>
            </a:r>
          </a:p>
          <a:p>
            <a:r>
              <a:rPr lang="ru-RU" sz="4400" b="1" dirty="0" smtClean="0"/>
              <a:t>Чтение </a:t>
            </a:r>
            <a:r>
              <a:rPr lang="ru-RU" sz="4400" b="1" dirty="0"/>
              <a:t>– вот лучшее учение!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647674"/>
            <a:ext cx="813690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000" b="1" dirty="0" smtClean="0">
                <a:solidFill>
                  <a:srgbClr val="FF0000"/>
                </a:solidFill>
              </a:rPr>
              <a:t>Задачи:</a:t>
            </a:r>
            <a:endParaRPr lang="ru-RU" sz="4000" b="1" dirty="0">
              <a:solidFill>
                <a:srgbClr val="FF0000"/>
              </a:solidFill>
            </a:endParaRPr>
          </a:p>
          <a:p>
            <a:r>
              <a:rPr lang="ru-RU" sz="4000" b="1" dirty="0"/>
              <a:t>Будем думать, размышлять,</a:t>
            </a:r>
          </a:p>
          <a:p>
            <a:r>
              <a:rPr lang="ru-RU" sz="4000" b="1" dirty="0"/>
              <a:t>На вопросы отвечать,</a:t>
            </a:r>
          </a:p>
          <a:p>
            <a:r>
              <a:rPr lang="ru-RU" sz="4000" b="1" dirty="0"/>
              <a:t>Выразительно читать.</a:t>
            </a:r>
          </a:p>
        </p:txBody>
      </p:sp>
      <p:sp>
        <p:nvSpPr>
          <p:cNvPr id="5" name="Солнце 4"/>
          <p:cNvSpPr/>
          <p:nvPr/>
        </p:nvSpPr>
        <p:spPr>
          <a:xfrm>
            <a:off x="7164288" y="5949280"/>
            <a:ext cx="1368152" cy="90872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1379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atherineasquithgallery.com/uploads/posts/2021-02/thumbs/1614383617_63-p-svetlii-snezhnii-fon-7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"/>
            <a:ext cx="9108504" cy="6852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00218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563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3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i.pinimg.com/736x/e6/dd/30/e6dd30edba7063c1430c205e29870ae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332656"/>
            <a:ext cx="7908768" cy="4462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err="1">
                <a:solidFill>
                  <a:srgbClr val="FF0000"/>
                </a:solidFill>
              </a:rPr>
              <a:t>Чистоговорки</a:t>
            </a:r>
            <a:r>
              <a:rPr lang="ru-RU" sz="4400" b="1" dirty="0" smtClean="0">
                <a:solidFill>
                  <a:srgbClr val="FF0000"/>
                </a:solidFill>
              </a:rPr>
              <a:t>:</a:t>
            </a:r>
          </a:p>
          <a:p>
            <a:r>
              <a:rPr lang="ru-RU" sz="4000" b="1" dirty="0" err="1" smtClean="0"/>
              <a:t>Ма-ма-ма</a:t>
            </a:r>
            <a:r>
              <a:rPr lang="ru-RU" sz="4000" b="1" dirty="0" smtClean="0"/>
              <a:t> – наконец пришла зима</a:t>
            </a:r>
          </a:p>
          <a:p>
            <a:r>
              <a:rPr lang="ru-RU" sz="4000" b="1" dirty="0" smtClean="0"/>
              <a:t>Су-су-су – стало холодно в лесу</a:t>
            </a:r>
          </a:p>
          <a:p>
            <a:r>
              <a:rPr lang="ru-RU" sz="4000" b="1" dirty="0" err="1" smtClean="0"/>
              <a:t>Са-са-са</a:t>
            </a:r>
            <a:r>
              <a:rPr lang="ru-RU" sz="4000" b="1" dirty="0" smtClean="0"/>
              <a:t> – под кустом сидит лиса</a:t>
            </a:r>
          </a:p>
          <a:p>
            <a:r>
              <a:rPr lang="ru-RU" sz="4000" b="1" dirty="0" err="1" smtClean="0"/>
              <a:t>Ву-ву-ву</a:t>
            </a:r>
            <a:r>
              <a:rPr lang="ru-RU" sz="4000" b="1" dirty="0" smtClean="0"/>
              <a:t> – в лесу видели сову</a:t>
            </a:r>
          </a:p>
          <a:p>
            <a:r>
              <a:rPr lang="ru-RU" sz="4000" b="1" dirty="0" err="1" smtClean="0"/>
              <a:t>Ри-ри</a:t>
            </a:r>
            <a:r>
              <a:rPr lang="ru-RU" sz="4000" b="1" dirty="0" smtClean="0"/>
              <a:t> –</a:t>
            </a:r>
            <a:r>
              <a:rPr lang="ru-RU" sz="4000" b="1" dirty="0" err="1" smtClean="0"/>
              <a:t>ри</a:t>
            </a:r>
            <a:r>
              <a:rPr lang="ru-RU" sz="4000" b="1" dirty="0" smtClean="0"/>
              <a:t> – на ветках снегири</a:t>
            </a:r>
          </a:p>
          <a:p>
            <a:r>
              <a:rPr lang="ru-RU" sz="4000" b="1" dirty="0" smtClean="0"/>
              <a:t>Ой-ой-ой – очень холодно зимой.</a:t>
            </a:r>
            <a:endParaRPr lang="ru-RU" sz="4000" b="1" dirty="0"/>
          </a:p>
        </p:txBody>
      </p:sp>
      <p:sp>
        <p:nvSpPr>
          <p:cNvPr id="4" name="Солнце 3"/>
          <p:cNvSpPr/>
          <p:nvPr/>
        </p:nvSpPr>
        <p:spPr>
          <a:xfrm>
            <a:off x="7164288" y="5949280"/>
            <a:ext cx="1368152" cy="90872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137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i.pinimg.com/736x/e6/dd/30/e6dd30edba7063c1430c205e29870ae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332656"/>
            <a:ext cx="8784976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</a:rPr>
              <a:t>Скороговорка:</a:t>
            </a:r>
          </a:p>
          <a:p>
            <a:r>
              <a:rPr lang="ru-RU" sz="4000" b="1" dirty="0"/>
              <a:t>Зимним утром от мороза </a:t>
            </a:r>
          </a:p>
          <a:p>
            <a:r>
              <a:rPr lang="ru-RU" sz="4000" b="1" dirty="0"/>
              <a:t>На заре звенят </a:t>
            </a:r>
            <a:r>
              <a:rPr lang="ru-RU" sz="4000" b="1" dirty="0" smtClean="0"/>
              <a:t> берёзы.</a:t>
            </a:r>
            <a:endParaRPr lang="ru-RU" sz="4000" b="1" dirty="0"/>
          </a:p>
        </p:txBody>
      </p:sp>
      <p:pic>
        <p:nvPicPr>
          <p:cNvPr id="4" name="Рисунок 3" descr="https://stihi.ru/pics/2019/01/24/3475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333204"/>
            <a:ext cx="4824536" cy="448017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Солнце 4"/>
          <p:cNvSpPr/>
          <p:nvPr/>
        </p:nvSpPr>
        <p:spPr>
          <a:xfrm>
            <a:off x="7164288" y="5949280"/>
            <a:ext cx="1368152" cy="90872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137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i.pinimg.com/736x/e6/dd/30/e6dd30edba7063c1430c205e29870ae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35696" y="116632"/>
            <a:ext cx="669674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/>
              <a:t>Солнце землю греет слабо,</a:t>
            </a:r>
          </a:p>
          <a:p>
            <a:r>
              <a:rPr lang="ru-RU" sz="4000" b="1" dirty="0"/>
              <a:t>По ночам трещит мороз,</a:t>
            </a:r>
          </a:p>
          <a:p>
            <a:r>
              <a:rPr lang="ru-RU" sz="4000" b="1" dirty="0"/>
              <a:t>Во дворе у снежной бабы.</a:t>
            </a:r>
          </a:p>
          <a:p>
            <a:r>
              <a:rPr lang="ru-RU" sz="4000" b="1" dirty="0"/>
              <a:t>Побелел морковный нос.</a:t>
            </a:r>
          </a:p>
          <a:p>
            <a:r>
              <a:rPr lang="ru-RU" sz="4000" b="1" dirty="0"/>
              <a:t>В речке стала вдруг вода неподвижна и тверда,</a:t>
            </a:r>
          </a:p>
          <a:p>
            <a:r>
              <a:rPr lang="ru-RU" sz="4000" b="1" dirty="0"/>
              <a:t>Вьюга злится, снег кружится,</a:t>
            </a:r>
          </a:p>
          <a:p>
            <a:r>
              <a:rPr lang="ru-RU" sz="4000" b="1" dirty="0"/>
              <a:t>Заметает все кругом белоснежным серебром.</a:t>
            </a:r>
          </a:p>
        </p:txBody>
      </p:sp>
      <p:sp>
        <p:nvSpPr>
          <p:cNvPr id="3" name="Солнце 2"/>
          <p:cNvSpPr/>
          <p:nvPr/>
        </p:nvSpPr>
        <p:spPr>
          <a:xfrm>
            <a:off x="7164288" y="5949280"/>
            <a:ext cx="1368152" cy="90872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137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i.pinimg.com/736x/e6/dd/30/e6dd30edba7063c1430c205e29870ae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368" y="-56986"/>
            <a:ext cx="9252520" cy="6970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14856" y="1"/>
            <a:ext cx="89793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/>
              <a:t>Игра «Найди ошибку».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-48032" y="836712"/>
            <a:ext cx="90125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1. Наступила зима. Кругом бело. Листья на деревьях начали желтеть.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244" y="2060848"/>
            <a:ext cx="91297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/>
              <a:t>2. Зима у нас морозная, снежная. Теплый снег падает на землю.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244" y="3459031"/>
            <a:ext cx="90222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3. За окном ветер кружит снежинки. В весеннем лесу трещит мороз.</a:t>
            </a:r>
          </a:p>
        </p:txBody>
      </p:sp>
      <p:sp>
        <p:nvSpPr>
          <p:cNvPr id="7" name="Солнце 6"/>
          <p:cNvSpPr/>
          <p:nvPr/>
        </p:nvSpPr>
        <p:spPr>
          <a:xfrm>
            <a:off x="7164288" y="5949280"/>
            <a:ext cx="1368152" cy="90872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7380312" y="1498431"/>
            <a:ext cx="1440160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2915816" y="2060848"/>
            <a:ext cx="3384376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07504" y="3068960"/>
            <a:ext cx="720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4244" y="3384287"/>
            <a:ext cx="2757556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07504" y="4782470"/>
            <a:ext cx="6408712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1379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i.pinimg.com/736x/e6/dd/30/e6dd30edba7063c1430c205e29870ae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54260" y="116632"/>
            <a:ext cx="90907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/>
              <a:t>4. Зимой в лесу тихо. Лишь изредка слышно, как трещат сучки деревьев, которые ломает неуклюжий медведь.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-54260" y="2055624"/>
            <a:ext cx="901874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5. Птицам в зимний период холодно и голодно. Дети насыпают им в кормушки крошки хлеба, семечки и наливают сок.</a:t>
            </a:r>
          </a:p>
        </p:txBody>
      </p:sp>
      <p:sp>
        <p:nvSpPr>
          <p:cNvPr id="5" name="Солнце 4"/>
          <p:cNvSpPr/>
          <p:nvPr/>
        </p:nvSpPr>
        <p:spPr>
          <a:xfrm>
            <a:off x="7164288" y="5949280"/>
            <a:ext cx="1368152" cy="90872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051720" y="1988840"/>
            <a:ext cx="6480720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4610169"/>
            <a:ext cx="3203848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1379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400</Words>
  <Application>Microsoft Office PowerPoint</Application>
  <PresentationFormat>Экран (4:3)</PresentationFormat>
  <Paragraphs>76</Paragraphs>
  <Slides>24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17</cp:revision>
  <dcterms:created xsi:type="dcterms:W3CDTF">2023-12-09T14:36:18Z</dcterms:created>
  <dcterms:modified xsi:type="dcterms:W3CDTF">2023-12-11T15:12:25Z</dcterms:modified>
</cp:coreProperties>
</file>