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3" r:id="rId1"/>
    <p:sldMasterId id="2147483882" r:id="rId2"/>
  </p:sldMasterIdLst>
  <p:notesMasterIdLst>
    <p:notesMasterId r:id="rId13"/>
  </p:notesMasterIdLst>
  <p:sldIdLst>
    <p:sldId id="296" r:id="rId3"/>
    <p:sldId id="297" r:id="rId4"/>
    <p:sldId id="282" r:id="rId5"/>
    <p:sldId id="298" r:id="rId6"/>
    <p:sldId id="262" r:id="rId7"/>
    <p:sldId id="295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91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BDA98-C34F-4364-850A-403C32DE2D66}" type="datetimeFigureOut">
              <a:rPr lang="ru-RU" smtClean="0"/>
              <a:pPr/>
              <a:t>23.03.2024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C4A2C-A1ED-4FE6-BC06-DC66C280C8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46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algn="ctr" defTabSz="914305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defTabSz="914305">
                <a:defRPr/>
              </a:pPr>
              <a:endParaRPr lang="en-US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defTabSz="914305">
                <a:defRPr/>
              </a:pPr>
              <a:endParaRPr lang="en-US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defTabSz="914305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15" rIns="45715"/>
          <a:lstStyle>
            <a:lvl1pPr marL="0" marR="64001" indent="0" algn="r">
              <a:buNone/>
              <a:defRPr>
                <a:solidFill>
                  <a:schemeClr val="tx2"/>
                </a:solidFill>
              </a:defRPr>
            </a:lvl1pPr>
            <a:lvl2pPr marL="457153" indent="0" algn="ctr">
              <a:buNone/>
            </a:lvl2pPr>
            <a:lvl3pPr marL="914305" indent="0" algn="ctr">
              <a:buNone/>
            </a:lvl3pPr>
            <a:lvl4pPr marL="1371458" indent="0" algn="ctr">
              <a:buNone/>
            </a:lvl4pPr>
            <a:lvl5pPr marL="1828610" indent="0" algn="ctr">
              <a:buNone/>
            </a:lvl5pPr>
            <a:lvl6pPr marL="2285763" indent="0" algn="ctr">
              <a:buNone/>
            </a:lvl6pPr>
            <a:lvl7pPr marL="2742915" indent="0" algn="ctr">
              <a:buNone/>
            </a:lvl7pPr>
            <a:lvl8pPr marL="3200068" indent="0" algn="ctr">
              <a:buNone/>
            </a:lvl8pPr>
            <a:lvl9pPr marL="365722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4E08B44-AE2C-483D-8AAA-C363216B33AA}" type="datetimeFigureOut">
              <a:rPr lang="ru-RU"/>
              <a:pPr>
                <a:defRPr/>
              </a:pPr>
              <a:t>23.03.2024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D16349">
                  <a:tint val="20000"/>
                </a:srgbClr>
              </a:solidFill>
            </a:endParaRPr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C4D91F-CBF1-4EF8-9774-3D0C8B28BA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36473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F2336-0217-4C10-869A-B050AC901847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DA9E9-2CB9-4FE4-9FD7-31707E7CE3EB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59830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1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7921F-23F8-4DC2-8C83-4B8FFD6D5E19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D51B2-4BB2-4FCF-A503-82DF28FBCBE4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573947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9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4"/>
            <a:ext cx="8229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000501"/>
            <a:ext cx="8229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00026-2FCE-409B-956E-A4C209F2606B}" type="slidenum">
              <a:rPr lang="ru-RU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706668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/>
                </a:solidFill>
              </a:rPr>
              <a:t>"Открытый урок" 2008-2009г.</a:t>
            </a: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C5501-81E9-4920-B0DF-7A2270560734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9929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28600" y="19050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28600" y="40386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191000" y="19050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7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8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E05FB-BC48-479C-A02E-3CC2B0AD37AA}" type="slidenum">
              <a:rPr lang="ru-RU">
                <a:solidFill>
                  <a:srgbClr val="6633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368261"/>
      </p:ext>
    </p:extLst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C4E22-A0A6-476C-9996-B978642F4DD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74CBC-4300-4CB6-84B1-56C1BC1894E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220522"/>
      </p:ext>
    </p:extLst>
  </p:cSld>
  <p:clrMapOvr>
    <a:masterClrMapping/>
  </p:clrMapOvr>
  <p:transition spd="slow"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07614-E13C-49F2-A5C7-867A2E4CE98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2EBE2-D164-4E90-8471-C6E14ABB10A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212323"/>
      </p:ext>
    </p:extLst>
  </p:cSld>
  <p:clrMapOvr>
    <a:masterClrMapping/>
  </p:clrMapOvr>
  <p:transition spd="slow"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D5A19-E438-404B-9545-A2D64E25934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C803A-1ABE-4ED0-B41A-ABAFE382F1B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67735"/>
      </p:ext>
    </p:extLst>
  </p:cSld>
  <p:clrMapOvr>
    <a:masterClrMapping/>
  </p:clrMapOvr>
  <p:transition spd="slow"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836E5-E69F-4286-AEE3-5FE52625C7D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3C6A8-4D5E-40C3-9605-E51551BD96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19184"/>
      </p:ext>
    </p:extLst>
  </p:cSld>
  <p:clrMapOvr>
    <a:masterClrMapping/>
  </p:clrMapOvr>
  <p:transition spd="slow"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73226-592B-4BE2-954B-DD20C48C991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DE0AB-782C-4027-8422-8889AFF2762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6501"/>
      </p:ext>
    </p:extLst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263CF-31BB-421A-8B24-5B948874D4BB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16C8B-6CB6-43A8-B6F9-59D04020D320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78758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39A48-AA4D-49F6-8213-E59B4114760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BEECD-A753-4F76-B261-A3B4C17CE9B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702342"/>
      </p:ext>
    </p:extLst>
  </p:cSld>
  <p:clrMapOvr>
    <a:masterClrMapping/>
  </p:clrMapOvr>
  <p:transition spd="slow"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1DB3-92A5-42E3-909E-94C511ACA9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9D1A7-11FD-4838-9913-8D3AE61DA27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079330"/>
      </p:ext>
    </p:extLst>
  </p:cSld>
  <p:clrMapOvr>
    <a:masterClrMapping/>
  </p:clrMapOvr>
  <p:transition spd="slow"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33AE3-7C72-4F8C-A6E0-A8423D2BE3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6107-2287-431A-9826-BC5F142383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07761"/>
      </p:ext>
    </p:extLst>
  </p:cSld>
  <p:clrMapOvr>
    <a:masterClrMapping/>
  </p:clrMapOvr>
  <p:transition spd="slow">
    <p:newsfla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55717-7364-47E5-830F-5571951C17D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E24D4-8EDC-4524-915E-888CD26527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66981"/>
      </p:ext>
    </p:extLst>
  </p:cSld>
  <p:clrMapOvr>
    <a:masterClrMapping/>
  </p:clrMapOvr>
  <p:transition spd="slow">
    <p:newsfla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5775D-7EB3-4574-A189-77CC1F0EA79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C1523-2DEC-40EE-A5A0-CDF55D02C02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939616"/>
      </p:ext>
    </p:extLst>
  </p:cSld>
  <p:clrMapOvr>
    <a:masterClrMapping/>
  </p:clrMapOvr>
  <p:transition spd="slow">
    <p:newsfla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481F9-54FA-425B-BFCE-9C6225A87D5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2D4EF-1148-4410-A886-1E4FAEBA2A4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582182"/>
      </p:ext>
    </p:extLst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defTabSz="914305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defTabSz="914305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7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EB38A7-A94B-4A6A-8B78-DDBE9E5825BA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944918-8350-4A68-A3A8-E1C33645BAB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38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DCCEC1-4EA9-46D4-A9B5-AE144C352A88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86B00E-F38B-4E60-9C6D-3D35BCBE899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741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61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61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1755BC-D763-47F8-A58D-2145A175310F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AA5FCC-8845-41F9-824C-BB4C6061EDA2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03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23C1BC-7DE5-438D-B8B5-87B70CDECC16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3158CC-D732-471C-8078-254FCAF1D29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051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B78E9-C5F4-471C-9761-78654437903E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A3CD5-E954-41AC-934E-C007DDB188CA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592440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1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741A4A-79B1-401C-A8A1-D0562B81AE40}" type="datetimeFigureOut">
              <a:rPr lang="ru-RU">
                <a:solidFill>
                  <a:prstClr val="black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BBA024-6566-4DF1-883A-FF90888188A0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07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4" y="5002214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>
            <a:extLst/>
          </a:lstStyle>
          <a:p>
            <a:pPr defTabSz="914305">
              <a:defRPr/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>
            <a:extLst/>
          </a:lstStyle>
          <a:p>
            <a:pPr defTabSz="914305">
              <a:defRPr/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algn="ctr" defTabSz="914305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6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6" y="4987926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defTabSz="914305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8477251" y="4987926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defTabSz="914305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6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D3D2B62-ECC0-48FE-BAA3-F4E1F527E0BB}" type="datetimeFigureOut">
              <a:rPr lang="ru-RU">
                <a:solidFill>
                  <a:prstClr val="white"/>
                </a:solidFill>
              </a:rPr>
              <a:pPr>
                <a:defRPr/>
              </a:pPr>
              <a:t>23.03.2024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5B15F9A-07F7-430A-929C-1A6ECE5925F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202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4" y="5002214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>
            <a:extLst/>
          </a:lstStyle>
          <a:p>
            <a:pPr defTabSz="914305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0" tIns="45715" rIns="91430" bIns="45715"/>
          <a:lstStyle>
            <a:extLst/>
          </a:lstStyle>
          <a:p>
            <a:pPr defTabSz="914305"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4"/>
            <a:ext cx="3402314" cy="1080868"/>
          </a:xfrm>
          <a:prstGeom prst="rtTriangle">
            <a:avLst/>
          </a:prstGeom>
          <a:blipFill>
            <a:blip r:embed="rId1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>
            <a:extLst/>
          </a:lstStyle>
          <a:p>
            <a:pPr algn="ctr" defTabSz="914305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6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0" tIns="45715" rIns="91430" bIns="45715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1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9"/>
            <a:ext cx="1919288" cy="365125"/>
          </a:xfrm>
          <a:prstGeom prst="rect">
            <a:avLst/>
          </a:prstGeom>
        </p:spPr>
        <p:txBody>
          <a:bodyPr vert="horz" lIns="91430" tIns="45715" rIns="91430" bIns="45715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14305">
              <a:defRPr/>
            </a:pPr>
            <a:fld id="{EFB8B3C8-755A-4421-9DAA-C662B4E7C606}" type="datetimeFigureOut">
              <a:rPr lang="ru-RU">
                <a:solidFill>
                  <a:prstClr val="black"/>
                </a:solidFill>
              </a:rPr>
              <a:pPr defTabSz="914305">
                <a:defRPr/>
              </a:pPr>
              <a:t>23.03.2024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4" y="6408739"/>
            <a:ext cx="2351087" cy="365125"/>
          </a:xfrm>
          <a:prstGeom prst="rect">
            <a:avLst/>
          </a:prstGeom>
        </p:spPr>
        <p:txBody>
          <a:bodyPr vert="horz" lIns="91430" tIns="45715" rIns="91430" bIns="45715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14305"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9"/>
            <a:ext cx="366712" cy="365125"/>
          </a:xfrm>
          <a:prstGeom prst="rect">
            <a:avLst/>
          </a:prstGeom>
        </p:spPr>
        <p:txBody>
          <a:bodyPr vert="horz" lIns="91430" tIns="45715" rIns="91430" bIns="45715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14305">
              <a:defRPr/>
            </a:pPr>
            <a:fld id="{38FD697B-7F2E-41F2-8D8C-5D84190A64A8}" type="slidenum">
              <a:rPr lang="ru-RU">
                <a:solidFill>
                  <a:prstClr val="black"/>
                </a:solidFill>
              </a:rPr>
              <a:pPr defTabSz="914305"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16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894" r:id="rId14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153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305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458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61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087" indent="-255562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649" indent="-228577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749" indent="-228577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882" indent="-228577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58" indent="-228577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34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610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187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763" indent="-228577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C172BF-9609-43A1-8AC1-2343BE4896F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21F8FE-0447-486E-803E-63AA63B1EFC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38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9.emf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9513" y="2996952"/>
            <a:ext cx="8964488" cy="3375224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«Считай несчастным тот день или тот час, в который ты не усвоил ничего нового и ничего не прибавил к своему образованию».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2000" dirty="0" smtClean="0"/>
              <a:t> (Я.А. Каменский)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28596" y="273050"/>
            <a:ext cx="8258204" cy="1941504"/>
          </a:xfrm>
        </p:spPr>
        <p:txBody>
          <a:bodyPr>
            <a:normAutofit/>
          </a:bodyPr>
          <a:lstStyle/>
          <a:p>
            <a:r>
              <a:rPr lang="ru-RU" dirty="0" smtClean="0"/>
              <a:t>Тема урока</a:t>
            </a:r>
            <a:br>
              <a:rPr lang="ru-RU" dirty="0" smtClean="0"/>
            </a:br>
            <a:r>
              <a:rPr lang="ru-RU" sz="3100" i="1" dirty="0" smtClean="0">
                <a:solidFill>
                  <a:srgbClr val="FF0000"/>
                </a:solidFill>
              </a:rPr>
              <a:t>Взаимное расположение прямой и окружности</a:t>
            </a:r>
            <a:endParaRPr lang="ru-RU" sz="3100" i="1" dirty="0"/>
          </a:p>
        </p:txBody>
      </p:sp>
    </p:spTree>
    <p:extLst>
      <p:ext uri="{BB962C8B-B14F-4D97-AF65-F5344CB8AC3E}">
        <p14:creationId xmlns:p14="http://schemas.microsoft.com/office/powerpoint/2010/main" val="224487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500042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dirty="0" smtClean="0">
                <a:solidFill>
                  <a:srgbClr val="000000"/>
                </a:solidFill>
              </a:rPr>
              <a:t>Сколько общих точек могут иметь прямая и окружность? </a:t>
            </a:r>
          </a:p>
        </p:txBody>
      </p:sp>
      <p:pic>
        <p:nvPicPr>
          <p:cNvPr id="20490" name="Picture 10" descr="окружность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2276475"/>
            <a:ext cx="1944688" cy="1557338"/>
          </a:xfrm>
          <a:noFill/>
          <a:ln>
            <a:noFill/>
          </a:ln>
        </p:spPr>
      </p:pic>
      <p:pic>
        <p:nvPicPr>
          <p:cNvPr id="20491" name="Picture 11" descr="окружность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1775" y="2276475"/>
            <a:ext cx="2305050" cy="1546225"/>
          </a:xfrm>
          <a:noFill/>
        </p:spPr>
      </p:pic>
      <p:pic>
        <p:nvPicPr>
          <p:cNvPr id="20492" name="Picture 12" descr="окружность3"/>
          <p:cNvPicPr>
            <a:picLocks noGrp="1" noChangeAspect="1" noChangeArrowheads="1"/>
          </p:cNvPicPr>
          <p:nvPr>
            <p:ph sz="half" idx="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08625" y="1773238"/>
            <a:ext cx="2376488" cy="2078037"/>
          </a:xfrm>
          <a:noFill/>
          <a:ln>
            <a:noFill/>
          </a:ln>
        </p:spPr>
      </p:pic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28596" y="4000504"/>
            <a:ext cx="17287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</a:rPr>
              <a:t>d &lt; r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203575" y="4005263"/>
            <a:ext cx="16557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</a:rPr>
              <a:t>d </a:t>
            </a:r>
            <a:r>
              <a:rPr lang="ru-RU" sz="3200" b="1">
                <a:solidFill>
                  <a:srgbClr val="000000"/>
                </a:solidFill>
              </a:rPr>
              <a:t>=</a:t>
            </a:r>
            <a:r>
              <a:rPr lang="en-US" sz="3200" b="1">
                <a:solidFill>
                  <a:srgbClr val="000000"/>
                </a:solidFill>
              </a:rPr>
              <a:t> r</a:t>
            </a: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10248" name="Text Box 15"/>
          <p:cNvSpPr txBox="1">
            <a:spLocks noChangeArrowheads="1"/>
          </p:cNvSpPr>
          <p:nvPr/>
        </p:nvSpPr>
        <p:spPr bwMode="auto">
          <a:xfrm>
            <a:off x="6011863" y="4221163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6156325" y="4005263"/>
            <a:ext cx="10255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</a:rPr>
              <a:t>d &gt; r</a:t>
            </a: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50825" y="5013325"/>
            <a:ext cx="20891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две общие </a:t>
            </a:r>
            <a:r>
              <a:rPr lang="ru-RU" sz="2400" b="1" dirty="0" smtClean="0">
                <a:solidFill>
                  <a:srgbClr val="000000"/>
                </a:solidFill>
              </a:rPr>
              <a:t>точки - пресекаются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2771775" y="5013325"/>
            <a:ext cx="21605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</a:rPr>
              <a:t>одна общая </a:t>
            </a:r>
            <a:r>
              <a:rPr lang="ru-RU" sz="2400" b="1" dirty="0" smtClean="0">
                <a:solidFill>
                  <a:srgbClr val="000000"/>
                </a:solidFill>
              </a:rPr>
              <a:t>точка-касаются</a:t>
            </a:r>
            <a:endParaRPr lang="ru-RU" sz="2400" b="1" dirty="0">
              <a:solidFill>
                <a:srgbClr val="000000"/>
              </a:solidFill>
            </a:endParaRP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724525" y="5013325"/>
            <a:ext cx="20875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не имеют общих точек</a:t>
            </a:r>
            <a:endParaRPr lang="ru-RU" sz="2400">
              <a:solidFill>
                <a:srgbClr val="000000"/>
              </a:solidFill>
            </a:endParaRPr>
          </a:p>
        </p:txBody>
      </p:sp>
      <p:pic>
        <p:nvPicPr>
          <p:cNvPr id="13" name="Picture 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5214950"/>
            <a:ext cx="18478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0692231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3" grpId="0"/>
      <p:bldP spid="20494" grpId="0"/>
      <p:bldP spid="20496" grpId="0"/>
      <p:bldP spid="20497" grpId="0"/>
      <p:bldP spid="20498" grpId="0"/>
      <p:bldP spid="204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Вспоминаем фигуры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Как называются изображенные на рисунке фигуры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А какие фигуры нам надо  оставить для урока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11841"/>
            <a:ext cx="6445284" cy="3625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lvl="0" algn="ctr">
              <a:spcBef>
                <a:spcPts val="400"/>
              </a:spcBef>
            </a:pPr>
            <a:r>
              <a:rPr lang="ru-RU" sz="3200" b="0" dirty="0" smtClean="0">
                <a:solidFill>
                  <a:schemeClr val="tx1"/>
                </a:solidFill>
                <a:effectLst/>
              </a:rPr>
              <a:t>О какой фигуре мы будем сегодня говорить?</a:t>
            </a:r>
            <a:endParaRPr lang="ru-RU" sz="3200" b="0" dirty="0">
              <a:solidFill>
                <a:schemeClr val="tx1"/>
              </a:solidFill>
              <a:effectLst/>
            </a:endParaRPr>
          </a:p>
        </p:txBody>
      </p:sp>
      <p:pic>
        <p:nvPicPr>
          <p:cNvPr id="50178" name="Picture 2" descr="C:\Users\uzer\Pictures\2013-09-17 сентябрь 2013\i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959279"/>
            <a:ext cx="1333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9513" y="2996952"/>
            <a:ext cx="8964488" cy="3375224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000" dirty="0"/>
              <a:t>Если видишь солнце в небе, или чашку с молоком,</a:t>
            </a:r>
          </a:p>
          <a:p>
            <a:pPr marL="0" indent="0">
              <a:buNone/>
            </a:pPr>
            <a:r>
              <a:rPr lang="ru-RU" sz="2000" dirty="0"/>
              <a:t>Видишь бублик или обруч, слышишь сказку с колобком,</a:t>
            </a:r>
          </a:p>
          <a:p>
            <a:pPr marL="0" indent="0">
              <a:buNone/>
            </a:pPr>
            <a:r>
              <a:rPr lang="ru-RU" sz="2000" dirty="0"/>
              <a:t>В круглом зеркале увидел ты сейчас свою наружность.</a:t>
            </a:r>
          </a:p>
          <a:p>
            <a:pPr marL="0" indent="0">
              <a:buNone/>
            </a:pPr>
            <a:r>
              <a:rPr lang="ru-RU" sz="2000" dirty="0"/>
              <a:t>И вдруг понял, что фигура называется </a:t>
            </a:r>
            <a:endParaRPr lang="ru-RU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ru-RU" sz="2000" dirty="0" smtClean="0"/>
              <a:t>окружность</a:t>
            </a:r>
            <a:r>
              <a:rPr lang="ru-RU" sz="2000" dirty="0"/>
              <a:t>.</a:t>
            </a:r>
          </a:p>
        </p:txBody>
      </p:sp>
      <p:pic>
        <p:nvPicPr>
          <p:cNvPr id="50179" name="Picture 3" descr="C:\Users\uzer\Documents\фОТО\солнце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46381"/>
            <a:ext cx="2039888" cy="203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1" name="Picture 5" descr="C:\Users\uzer\Documents\фОТО\baranka-ma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284984"/>
            <a:ext cx="1428750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 bwMode="auto">
          <a:xfrm>
            <a:off x="550404" y="1173088"/>
            <a:ext cx="1274440" cy="1247800"/>
          </a:xfrm>
          <a:prstGeom prst="ellips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 defTabSz="914305">
              <a:spcBef>
                <a:spcPct val="50000"/>
              </a:spcBef>
            </a:pP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9" name="Овал 8"/>
          <p:cNvSpPr/>
          <p:nvPr/>
        </p:nvSpPr>
        <p:spPr bwMode="auto">
          <a:xfrm>
            <a:off x="2808734" y="4962525"/>
            <a:ext cx="1994520" cy="1562472"/>
          </a:xfrm>
          <a:prstGeom prst="ellipse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 defTabSz="914305">
              <a:spcBef>
                <a:spcPct val="50000"/>
              </a:spcBef>
            </a:pPr>
            <a:endParaRPr lang="ru-RU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87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ya-roditel.ru/upload/medialibrary/1f0/1f034577adb5e75a8b7c7743449f3bd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8640"/>
            <a:ext cx="748883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98274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539750" y="1484313"/>
            <a:ext cx="2736850" cy="25908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6147" name="Line 14"/>
          <p:cNvSpPr>
            <a:spLocks noChangeShapeType="1"/>
          </p:cNvSpPr>
          <p:nvPr/>
        </p:nvSpPr>
        <p:spPr bwMode="auto">
          <a:xfrm>
            <a:off x="1835150" y="27813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5135" name="Oval 15"/>
          <p:cNvSpPr>
            <a:spLocks noChangeArrowheads="1"/>
          </p:cNvSpPr>
          <p:nvPr/>
        </p:nvSpPr>
        <p:spPr bwMode="auto">
          <a:xfrm>
            <a:off x="1908175" y="2781300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908175" y="2276475"/>
            <a:ext cx="36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663300"/>
                </a:solidFill>
              </a:rPr>
              <a:t>О</a:t>
            </a:r>
          </a:p>
        </p:txBody>
      </p:sp>
      <p:sp>
        <p:nvSpPr>
          <p:cNvPr id="6150" name="Rectangle 19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015288" cy="8112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dirty="0" smtClean="0">
                <a:solidFill>
                  <a:schemeClr val="bg1"/>
                </a:solidFill>
              </a:rPr>
              <a:t>Сначала вспомним какие замечательные отрезки  бывают у  окружности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4067175" y="2205038"/>
            <a:ext cx="3600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i="1">
                <a:solidFill>
                  <a:srgbClr val="663300"/>
                </a:solidFill>
              </a:rPr>
              <a:t>Окружность (О, </a:t>
            </a:r>
            <a:r>
              <a:rPr lang="en-US" sz="2400" b="1" i="1">
                <a:solidFill>
                  <a:srgbClr val="663300"/>
                </a:solidFill>
              </a:rPr>
              <a:t>r</a:t>
            </a:r>
            <a:r>
              <a:rPr lang="ru-RU" sz="2400" b="1" i="1">
                <a:solidFill>
                  <a:srgbClr val="663300"/>
                </a:solidFill>
              </a:rPr>
              <a:t>)</a:t>
            </a:r>
            <a:endParaRPr lang="ru-RU" sz="2400">
              <a:solidFill>
                <a:srgbClr val="663300"/>
              </a:solidFill>
            </a:endParaRPr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786182" y="2714620"/>
            <a:ext cx="24288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663300"/>
                </a:solidFill>
              </a:rPr>
              <a:t>r</a:t>
            </a:r>
            <a:r>
              <a:rPr lang="ru-RU" sz="2400" b="1" dirty="0">
                <a:solidFill>
                  <a:srgbClr val="663300"/>
                </a:solidFill>
              </a:rPr>
              <a:t> – радиус</a:t>
            </a:r>
            <a:endParaRPr lang="ru-RU" sz="2400" dirty="0">
              <a:solidFill>
                <a:srgbClr val="663300"/>
              </a:solidFill>
            </a:endParaRPr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1979613" y="2852738"/>
            <a:ext cx="863600" cy="863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2339975" y="2852738"/>
            <a:ext cx="21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>
                <a:solidFill>
                  <a:srgbClr val="663300"/>
                </a:solidFill>
              </a:rPr>
              <a:t>r</a:t>
            </a:r>
            <a:endParaRPr lang="ru-RU" sz="2000">
              <a:solidFill>
                <a:srgbClr val="663300"/>
              </a:solidFill>
            </a:endParaRP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250825" y="2781300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663300"/>
                </a:solidFill>
              </a:rPr>
              <a:t>A</a:t>
            </a:r>
            <a:endParaRPr lang="ru-RU" sz="2000" b="1">
              <a:solidFill>
                <a:srgbClr val="663300"/>
              </a:solidFill>
            </a:endParaRP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2339975" y="1196975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663300"/>
                </a:solidFill>
              </a:rPr>
              <a:t>B</a:t>
            </a:r>
            <a:endParaRPr lang="ru-RU" sz="2000" b="1">
              <a:solidFill>
                <a:srgbClr val="663300"/>
              </a:solidFill>
            </a:endParaRPr>
          </a:p>
        </p:txBody>
      </p:sp>
      <p:sp>
        <p:nvSpPr>
          <p:cNvPr id="6158" name="Text Box 31"/>
          <p:cNvSpPr txBox="1">
            <a:spLocks noChangeArrowheads="1"/>
          </p:cNvSpPr>
          <p:nvPr/>
        </p:nvSpPr>
        <p:spPr bwMode="auto">
          <a:xfrm>
            <a:off x="3924300" y="2420938"/>
            <a:ext cx="2665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 flipV="1">
            <a:off x="827088" y="2060575"/>
            <a:ext cx="2232025" cy="151288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468313" y="3500438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 b="1">
                <a:solidFill>
                  <a:srgbClr val="663300"/>
                </a:solidFill>
              </a:rPr>
              <a:t>С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3059113" y="1844675"/>
            <a:ext cx="50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663300"/>
                </a:solidFill>
              </a:rPr>
              <a:t>D</a:t>
            </a:r>
            <a:endParaRPr lang="ru-RU" sz="2000" b="1">
              <a:solidFill>
                <a:srgbClr val="663300"/>
              </a:solidFill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4214810" y="3286124"/>
            <a:ext cx="2857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663300"/>
                </a:solidFill>
              </a:rPr>
              <a:t>D=CD </a:t>
            </a:r>
            <a:r>
              <a:rPr lang="en-US" sz="2400" b="1" dirty="0">
                <a:solidFill>
                  <a:srgbClr val="663300"/>
                </a:solidFill>
              </a:rPr>
              <a:t>-</a:t>
            </a:r>
            <a:r>
              <a:rPr lang="ru-RU" sz="2400" b="1" dirty="0">
                <a:solidFill>
                  <a:srgbClr val="663300"/>
                </a:solidFill>
              </a:rPr>
              <a:t> диаметр</a:t>
            </a:r>
          </a:p>
        </p:txBody>
      </p:sp>
      <p:pic>
        <p:nvPicPr>
          <p:cNvPr id="20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296150" y="4962525"/>
            <a:ext cx="1847850" cy="1895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88897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5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animBg="1"/>
      <p:bldP spid="5138" grpId="0"/>
      <p:bldP spid="5141" grpId="0" build="allAtOnce"/>
      <p:bldP spid="5143" grpId="0" animBg="1"/>
      <p:bldP spid="5145" grpId="0"/>
      <p:bldP spid="5148" grpId="0"/>
      <p:bldP spid="5150" grpId="0"/>
      <p:bldP spid="5154" grpId="0" animBg="1"/>
      <p:bldP spid="5155" grpId="0"/>
      <p:bldP spid="51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428625"/>
            <a:ext cx="8304213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dirty="0" smtClean="0">
                <a:solidFill>
                  <a:schemeClr val="bg1"/>
                </a:solidFill>
              </a:rPr>
              <a:t>Как вы думаете, сколько общих точек могут иметь прямая и окружность?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4214810" y="2285992"/>
            <a:ext cx="2736850" cy="2590800"/>
          </a:xfrm>
          <a:prstGeom prst="ellipse">
            <a:avLst/>
          </a:prstGeom>
          <a:solidFill>
            <a:schemeClr val="bg1">
              <a:alpha val="0"/>
            </a:schemeClr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286380" y="3429000"/>
            <a:ext cx="13747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663300"/>
                </a:solidFill>
              </a:rPr>
              <a:t>О</a:t>
            </a: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V="1">
            <a:off x="900113" y="2786057"/>
            <a:ext cx="2457441" cy="287496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7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6150" y="4962525"/>
            <a:ext cx="18478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5572132" y="3643314"/>
            <a:ext cx="71438" cy="714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713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/>
      <p:bldP spid="1127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7772400" cy="8096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dirty="0" smtClean="0">
                <a:solidFill>
                  <a:schemeClr val="bg1"/>
                </a:solidFill>
              </a:rPr>
              <a:t>Исследуем взаимное расположение прямой и окружности в первом случае:</a:t>
            </a: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684213" y="2205038"/>
            <a:ext cx="2736850" cy="25908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2051050" y="3500438"/>
            <a:ext cx="71438" cy="714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0" y="4929198"/>
            <a:ext cx="74517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663300"/>
                </a:solidFill>
              </a:rPr>
              <a:t>Прямая пересекает  окружность</a:t>
            </a:r>
            <a:endParaRPr lang="ru-RU" sz="2400" dirty="0">
              <a:solidFill>
                <a:srgbClr val="663300"/>
              </a:solidFill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195513" y="3500438"/>
            <a:ext cx="358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 b="1">
                <a:solidFill>
                  <a:srgbClr val="663300"/>
                </a:solidFill>
              </a:rPr>
              <a:t>О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 flipV="1">
            <a:off x="1116013" y="2565400"/>
            <a:ext cx="935037" cy="9350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 flipV="1">
            <a:off x="2124075" y="2636838"/>
            <a:ext cx="935038" cy="863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395288" y="2565400"/>
            <a:ext cx="3313112" cy="71438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827088" y="2133600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 b="1">
                <a:solidFill>
                  <a:srgbClr val="663300"/>
                </a:solidFill>
              </a:rPr>
              <a:t>А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2987675" y="2205038"/>
            <a:ext cx="43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 b="1">
                <a:solidFill>
                  <a:srgbClr val="663300"/>
                </a:solidFill>
              </a:rPr>
              <a:t>В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787900" y="2205038"/>
            <a:ext cx="1584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CC3300"/>
                </a:solidFill>
              </a:rPr>
              <a:t>d &lt; r</a:t>
            </a:r>
            <a:endParaRPr lang="ru-RU" sz="3200" b="1">
              <a:solidFill>
                <a:srgbClr val="CC3300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4284663" y="3500438"/>
            <a:ext cx="3095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FF0000"/>
                </a:solidFill>
              </a:rPr>
              <a:t>две общие точки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663300"/>
                </a:solidFill>
              </a:rPr>
              <a:t>АВ – </a:t>
            </a:r>
            <a:r>
              <a:rPr lang="ru-RU" sz="2400" b="1" dirty="0" smtClean="0">
                <a:solidFill>
                  <a:srgbClr val="663300"/>
                </a:solidFill>
              </a:rPr>
              <a:t>прямая </a:t>
            </a:r>
            <a:endParaRPr lang="ru-RU" sz="2400" b="1" dirty="0">
              <a:solidFill>
                <a:srgbClr val="663300"/>
              </a:solidFill>
            </a:endParaRP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700338" y="3068638"/>
            <a:ext cx="21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663300"/>
                </a:solidFill>
              </a:rPr>
              <a:t>r</a:t>
            </a:r>
            <a:endParaRPr lang="ru-RU" sz="2000" b="1">
              <a:solidFill>
                <a:srgbClr val="663300"/>
              </a:solidFill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1763713" y="285273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663300"/>
                </a:solidFill>
              </a:rPr>
              <a:t>d</a:t>
            </a:r>
            <a:endParaRPr lang="ru-RU" sz="2000" b="1">
              <a:solidFill>
                <a:srgbClr val="663300"/>
              </a:solidFill>
            </a:endParaRPr>
          </a:p>
        </p:txBody>
      </p:sp>
      <p:pic>
        <p:nvPicPr>
          <p:cNvPr id="19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6150" y="4962525"/>
            <a:ext cx="18478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7428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  <p:bldP spid="6156" grpId="0"/>
      <p:bldP spid="6157" grpId="0"/>
      <p:bldP spid="6160" grpId="0" animBg="1"/>
      <p:bldP spid="6164" grpId="0" animBg="1"/>
      <p:bldP spid="6165" grpId="0" animBg="1"/>
      <p:bldP spid="6166" grpId="0"/>
      <p:bldP spid="6167" grpId="0"/>
      <p:bldP spid="6172" grpId="0"/>
      <p:bldP spid="6173" grpId="0"/>
      <p:bldP spid="6174" grpId="0"/>
      <p:bldP spid="61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2124075" y="457200"/>
            <a:ext cx="4032250" cy="811213"/>
          </a:xfrm>
        </p:spPr>
        <p:txBody>
          <a:bodyPr/>
          <a:lstStyle/>
          <a:p>
            <a:pPr eaLnBrk="1" hangingPunct="1"/>
            <a:r>
              <a:rPr lang="ru-RU" sz="3200" dirty="0" smtClean="0">
                <a:solidFill>
                  <a:schemeClr val="bg1"/>
                </a:solidFill>
              </a:rPr>
              <a:t>Второй случай: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4857752" y="3357562"/>
            <a:ext cx="2736850" cy="25908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6633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6084888" y="4652963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940425" y="4724400"/>
            <a:ext cx="2873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 b="1">
                <a:solidFill>
                  <a:srgbClr val="663300"/>
                </a:solidFill>
              </a:rPr>
              <a:t>О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3995738" y="3357563"/>
            <a:ext cx="38893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6084888" y="3357563"/>
            <a:ext cx="0" cy="1366837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6084888" y="3357563"/>
            <a:ext cx="217487" cy="2159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922963" y="2781300"/>
            <a:ext cx="36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663300"/>
                </a:solidFill>
              </a:rPr>
              <a:t>Н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6659563" y="4221163"/>
            <a:ext cx="433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663300"/>
                </a:solidFill>
              </a:rPr>
              <a:t>r</a:t>
            </a:r>
            <a:endParaRPr lang="ru-RU" sz="2000" b="1">
              <a:solidFill>
                <a:srgbClr val="663300"/>
              </a:solidFill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2786050" y="1285860"/>
            <a:ext cx="4572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663300"/>
                </a:solidFill>
              </a:rPr>
              <a:t>одна общая точка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900113" y="1214423"/>
            <a:ext cx="23764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CC3300"/>
                </a:solidFill>
              </a:rPr>
              <a:t>d </a:t>
            </a:r>
            <a:r>
              <a:rPr lang="ru-RU" sz="3200" b="1" dirty="0">
                <a:solidFill>
                  <a:srgbClr val="CC3300"/>
                </a:solidFill>
              </a:rPr>
              <a:t>=</a:t>
            </a:r>
            <a:r>
              <a:rPr lang="en-US" sz="3200" b="1" dirty="0">
                <a:solidFill>
                  <a:srgbClr val="CC3300"/>
                </a:solidFill>
              </a:rPr>
              <a:t> r</a:t>
            </a:r>
            <a:endParaRPr lang="ru-RU" sz="3200" b="1" dirty="0">
              <a:solidFill>
                <a:srgbClr val="CC3300"/>
              </a:solidFill>
            </a:endParaRP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0" y="2285992"/>
            <a:ext cx="7667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663300"/>
                </a:solidFill>
              </a:rPr>
              <a:t>Прямая касается Окружность </a:t>
            </a:r>
            <a:endParaRPr lang="ru-RU" sz="2400" b="1" dirty="0">
              <a:solidFill>
                <a:srgbClr val="663300"/>
              </a:solidFill>
            </a:endParaRPr>
          </a:p>
        </p:txBody>
      </p:sp>
      <p:pic>
        <p:nvPicPr>
          <p:cNvPr id="16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6150" y="4962525"/>
            <a:ext cx="18478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06217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392" grpId="0"/>
      <p:bldP spid="16393" grpId="0" animBg="1"/>
      <p:bldP spid="16394" grpId="0" animBg="1"/>
      <p:bldP spid="16395" grpId="0" animBg="1"/>
      <p:bldP spid="16399" grpId="0"/>
      <p:bldP spid="16400" grpId="0"/>
      <p:bldP spid="16401" grpId="0"/>
      <p:bldP spid="164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1763713" y="333375"/>
            <a:ext cx="4608512" cy="595313"/>
          </a:xfrm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000000"/>
                </a:solidFill>
              </a:rPr>
              <a:t>Третий случай: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900113" y="2276475"/>
            <a:ext cx="2736850" cy="25908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2268538" y="3573463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339975" y="3644900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000" b="1">
                <a:solidFill>
                  <a:srgbClr val="000000"/>
                </a:solidFill>
              </a:rPr>
              <a:t>О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68313" y="1773238"/>
            <a:ext cx="410368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663300"/>
              </a:solidFill>
            </a:endParaRP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2268538" y="1773238"/>
            <a:ext cx="0" cy="18002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268538" y="1773238"/>
            <a:ext cx="217487" cy="2159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195513" y="1268413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663300"/>
                </a:solidFill>
              </a:rPr>
              <a:t>H</a:t>
            </a:r>
            <a:endParaRPr lang="ru-RU" sz="2000" b="1" dirty="0">
              <a:solidFill>
                <a:srgbClr val="663300"/>
              </a:solidFill>
            </a:endParaRPr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V="1">
            <a:off x="2268538" y="2781300"/>
            <a:ext cx="1079500" cy="7921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08175" y="2636838"/>
            <a:ext cx="2873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</a:rPr>
              <a:t>d</a:t>
            </a: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916238" y="2997200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</a:rPr>
              <a:t>r</a:t>
            </a: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4859338" y="1916113"/>
            <a:ext cx="2520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00"/>
                </a:solidFill>
              </a:rPr>
              <a:t>d &gt; r</a:t>
            </a:r>
            <a:endParaRPr lang="ru-RU" sz="3200">
              <a:solidFill>
                <a:srgbClr val="000000"/>
              </a:solidFill>
            </a:endParaRP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4284663" y="3500438"/>
            <a:ext cx="33115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</a:rPr>
              <a:t>Прямая и окружность не </a:t>
            </a:r>
            <a:r>
              <a:rPr lang="ru-RU" sz="2400" b="1" dirty="0">
                <a:solidFill>
                  <a:srgbClr val="000000"/>
                </a:solidFill>
              </a:rPr>
              <a:t>имеют общих точек</a:t>
            </a:r>
          </a:p>
        </p:txBody>
      </p:sp>
      <p:pic>
        <p:nvPicPr>
          <p:cNvPr id="16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6150" y="4962525"/>
            <a:ext cx="18478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55765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  <p:bldP spid="18439" grpId="0"/>
      <p:bldP spid="18440" grpId="0" animBg="1"/>
      <p:bldP spid="18441" grpId="0" animBg="1"/>
      <p:bldP spid="18442" grpId="0" animBg="1"/>
      <p:bldP spid="18443" grpId="0"/>
      <p:bldP spid="18444" grpId="0" animBg="1"/>
      <p:bldP spid="18446" grpId="0"/>
      <p:bldP spid="1844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_Открыт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square">
        <a:spAutoFit/>
      </a:bodyPr>
      <a:lstStyle>
        <a:defPPr>
          <a:spcBef>
            <a:spcPct val="50000"/>
          </a:spcBef>
          <a:defRPr sz="1600" b="1" dirty="0" smtClean="0"/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ициальная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.xml><?xml version="1.0" encoding="utf-8"?>
<a:themeOverride xmlns:a="http://schemas.openxmlformats.org/drawingml/2006/main">
  <a:clrScheme name="Официальная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3.xml><?xml version="1.0" encoding="utf-8"?>
<a:themeOverride xmlns:a="http://schemas.openxmlformats.org/drawingml/2006/main">
  <a:clrScheme name="Официальная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4.xml><?xml version="1.0" encoding="utf-8"?>
<a:themeOverride xmlns:a="http://schemas.openxmlformats.org/drawingml/2006/main">
  <a:clrScheme name="Официальная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224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9_Открытая</vt:lpstr>
      <vt:lpstr>Тема1</vt:lpstr>
      <vt:lpstr>Тема урока Взаимное расположение прямой и окружности</vt:lpstr>
      <vt:lpstr>Вспоминаем фигуры </vt:lpstr>
      <vt:lpstr>О какой фигуре мы будем сегодня говорить?</vt:lpstr>
      <vt:lpstr>Презентация PowerPoint</vt:lpstr>
      <vt:lpstr>Сначала вспомним какие замечательные отрезки  бывают у  окружности</vt:lpstr>
      <vt:lpstr>Как вы думаете, сколько общих точек могут иметь прямая и окружность?</vt:lpstr>
      <vt:lpstr>Исследуем взаимное расположение прямой и окружности в первом случае:</vt:lpstr>
      <vt:lpstr>Второй случай:</vt:lpstr>
      <vt:lpstr>Третий случай:</vt:lpstr>
      <vt:lpstr>Сколько общих точек могут иметь прямая и окружность?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Взаимное расположение прямой и окуржности</dc:title>
  <dc:subject>Математика</dc:subject>
  <dc:creator>Ирина</dc:creator>
  <cp:lastModifiedBy>user</cp:lastModifiedBy>
  <cp:revision>56</cp:revision>
  <dcterms:created xsi:type="dcterms:W3CDTF">2014-04-07T19:46:47Z</dcterms:created>
  <dcterms:modified xsi:type="dcterms:W3CDTF">2024-03-23T13:17:49Z</dcterms:modified>
</cp:coreProperties>
</file>