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7"/>
  </p:notesMasterIdLst>
  <p:sldIdLst>
    <p:sldId id="314" r:id="rId2"/>
    <p:sldId id="323" r:id="rId3"/>
    <p:sldId id="325" r:id="rId4"/>
    <p:sldId id="324" r:id="rId5"/>
    <p:sldId id="326" r:id="rId6"/>
    <p:sldId id="316" r:id="rId7"/>
    <p:sldId id="327" r:id="rId8"/>
    <p:sldId id="331" r:id="rId9"/>
    <p:sldId id="310" r:id="rId10"/>
    <p:sldId id="322" r:id="rId11"/>
    <p:sldId id="284" r:id="rId12"/>
    <p:sldId id="286" r:id="rId13"/>
    <p:sldId id="290" r:id="rId14"/>
    <p:sldId id="328" r:id="rId15"/>
    <p:sldId id="289" r:id="rId16"/>
    <p:sldId id="295" r:id="rId17"/>
    <p:sldId id="313" r:id="rId18"/>
    <p:sldId id="296" r:id="rId19"/>
    <p:sldId id="329" r:id="rId20"/>
    <p:sldId id="298" r:id="rId21"/>
    <p:sldId id="306" r:id="rId22"/>
    <p:sldId id="318" r:id="rId23"/>
    <p:sldId id="319" r:id="rId24"/>
    <p:sldId id="330" r:id="rId25"/>
    <p:sldId id="320" r:id="rId26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396"/>
    <a:srgbClr val="82C7EE"/>
    <a:srgbClr val="000099"/>
    <a:srgbClr val="D0ECFC"/>
    <a:srgbClr val="FED2F0"/>
    <a:srgbClr val="FD6FD1"/>
    <a:srgbClr val="FF00FF"/>
    <a:srgbClr val="D61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660"/>
  </p:normalViewPr>
  <p:slideViewPr>
    <p:cSldViewPr>
      <p:cViewPr>
        <p:scale>
          <a:sx n="57" d="100"/>
          <a:sy n="57" d="100"/>
        </p:scale>
        <p:origin x="-10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E382D-9F93-4201-A6A6-E086CBA933E5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B3109-B7B2-430E-8EC1-1BDBBCCBB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3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6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6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B3109-B7B2-430E-8EC1-1BDBBCCBBE2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2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84CC1D-746F-4273-9B69-06556E104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2AA3-1013-4A8D-80F5-0882FF867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2FF46-D563-42AA-86AB-CC722DB60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45A70-DC27-4201-BC65-0DDE33ADA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B428-277F-4BC3-8A7C-F22C1AA5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0050-B444-421E-8390-EFD2DCEF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AC21-A5D5-4DA5-A463-DC57D23AD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53CA9-DA86-42B0-AA02-D1DD0890E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4A8E5-69B2-45DB-96B3-E703DE0FE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11D9-3295-4D95-B184-1FB90696E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63616-2BAE-4B51-A151-380DBACA1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3549-15B4-4012-905C-88D9EF77C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083F-BB0E-470A-9468-A68A32C51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4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7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8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9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02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3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04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D7077DB0-5A5E-4ADE-9231-E7C0F23E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57;%20&#1074;&#1077;&#1090;&#1088;&#1086;&#1084;.mp3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57;%20&#1074;&#1077;&#1090;&#1088;&#1086;&#1084;.mp3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ide-screen.ru/wallpapers/towns/wallpapers_3760_800x6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img-2008-05.photosight.ru/12/2672820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esktop\&#1050;&#1086;&#1085;&#1082;&#1091;&#1088;&#1089;%20&#1055;&#1088;&#1077;&#1079;&#1077;&#1085;&#1090;&#1072;&#1094;&#1080;&#1103;%20&#1082;%20&#1091;&#1088;&#1086;&#1082;&#1091;\&#1055;&#1088;&#1077;&#1079;&#1077;&#1085;&#1090;&#1072;&#1094;&#1080;&#1103;.PPT\&#1082;&#1088;&#1072;&#1089;&#1080;&#1074;&#1072;&#1103;%20&#1088;&#1080;&#1090;&#1084;&#1080;&#1095;&#1085;&#1072;&#1103;%20&#1084;&#1091;&#1079;&#1099;&#1082;&#1072;%20(mp3ostrov.com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513"/>
            <a:ext cx="6537136" cy="48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350" y="260350"/>
            <a:ext cx="7491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ru-RU"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одной осью симметрии</a:t>
            </a:r>
          </a:p>
        </p:txBody>
      </p:sp>
      <p:sp>
        <p:nvSpPr>
          <p:cNvPr id="133133" name="Text Box 18"/>
          <p:cNvSpPr txBox="1">
            <a:spLocks noChangeArrowheads="1"/>
          </p:cNvSpPr>
          <p:nvPr/>
        </p:nvSpPr>
        <p:spPr bwMode="auto">
          <a:xfrm>
            <a:off x="2195513" y="6308725"/>
            <a:ext cx="41052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Равнобедренная трапеция</a:t>
            </a:r>
          </a:p>
        </p:txBody>
      </p:sp>
      <p:sp>
        <p:nvSpPr>
          <p:cNvPr id="133134" name="Text Box 17"/>
          <p:cNvSpPr txBox="1">
            <a:spLocks noChangeArrowheads="1"/>
          </p:cNvSpPr>
          <p:nvPr/>
        </p:nvSpPr>
        <p:spPr bwMode="auto">
          <a:xfrm>
            <a:off x="6865938" y="4652963"/>
            <a:ext cx="22780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u="sng">
                <a:latin typeface="Verdana" pitchFamily="34" charset="0"/>
              </a:rPr>
              <a:t>Равнобедренный </a:t>
            </a:r>
          </a:p>
          <a:p>
            <a:pPr algn="ctr"/>
            <a:r>
              <a:rPr kumimoji="0" lang="ru-RU" u="sng">
                <a:latin typeface="Verdana" pitchFamily="34" charset="0"/>
              </a:rPr>
              <a:t>треугольник</a:t>
            </a:r>
          </a:p>
        </p:txBody>
      </p:sp>
      <p:sp>
        <p:nvSpPr>
          <p:cNvPr id="133136" name="AutoShape 7"/>
          <p:cNvSpPr>
            <a:spLocks noChangeArrowheads="1"/>
          </p:cNvSpPr>
          <p:nvPr/>
        </p:nvSpPr>
        <p:spPr bwMode="auto">
          <a:xfrm>
            <a:off x="5940425" y="2133600"/>
            <a:ext cx="1727200" cy="2232025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133138" name="AutoShape 9"/>
          <p:cNvSpPr>
            <a:spLocks noChangeArrowheads="1"/>
          </p:cNvSpPr>
          <p:nvPr/>
        </p:nvSpPr>
        <p:spPr bwMode="auto">
          <a:xfrm>
            <a:off x="2411413" y="4365625"/>
            <a:ext cx="2808287" cy="172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39" name="Group 3"/>
          <p:cNvGrpSpPr>
            <a:grpSpLocks/>
          </p:cNvGrpSpPr>
          <p:nvPr/>
        </p:nvGrpSpPr>
        <p:grpSpPr bwMode="auto">
          <a:xfrm>
            <a:off x="1619250" y="1916113"/>
            <a:ext cx="2089150" cy="1441450"/>
            <a:chOff x="793" y="1207"/>
            <a:chExt cx="1316" cy="908"/>
          </a:xfrm>
        </p:grpSpPr>
        <p:sp>
          <p:nvSpPr>
            <p:cNvPr id="133140" name="Line 4"/>
            <p:cNvSpPr>
              <a:spLocks noChangeShapeType="1"/>
            </p:cNvSpPr>
            <p:nvPr/>
          </p:nvSpPr>
          <p:spPr bwMode="auto">
            <a:xfrm flipV="1">
              <a:off x="793" y="1207"/>
              <a:ext cx="1270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41" name="Line 5"/>
            <p:cNvSpPr>
              <a:spLocks noChangeShapeType="1"/>
            </p:cNvSpPr>
            <p:nvPr/>
          </p:nvSpPr>
          <p:spPr bwMode="auto">
            <a:xfrm>
              <a:off x="793" y="1661"/>
              <a:ext cx="1316" cy="454"/>
            </a:xfrm>
            <a:prstGeom prst="line">
              <a:avLst/>
            </a:prstGeom>
            <a:noFill/>
            <a:ln w="2222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42" name="Text Box 16"/>
          <p:cNvSpPr txBox="1">
            <a:spLocks noChangeArrowheads="1"/>
          </p:cNvSpPr>
          <p:nvPr/>
        </p:nvSpPr>
        <p:spPr bwMode="auto">
          <a:xfrm>
            <a:off x="1476375" y="3429000"/>
            <a:ext cx="12969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Угол</a:t>
            </a:r>
          </a:p>
        </p:txBody>
      </p:sp>
      <p:sp>
        <p:nvSpPr>
          <p:cNvPr id="133135" name="Line 8"/>
          <p:cNvSpPr>
            <a:spLocks noChangeShapeType="1"/>
          </p:cNvSpPr>
          <p:nvPr/>
        </p:nvSpPr>
        <p:spPr bwMode="auto">
          <a:xfrm>
            <a:off x="6804025" y="1700213"/>
            <a:ext cx="0" cy="345757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37" name="Line 10"/>
          <p:cNvSpPr>
            <a:spLocks noChangeShapeType="1"/>
          </p:cNvSpPr>
          <p:nvPr/>
        </p:nvSpPr>
        <p:spPr bwMode="auto">
          <a:xfrm>
            <a:off x="3851275" y="3789363"/>
            <a:ext cx="0" cy="252095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43" name="Line 6"/>
          <p:cNvSpPr>
            <a:spLocks noChangeShapeType="1"/>
          </p:cNvSpPr>
          <p:nvPr/>
        </p:nvSpPr>
        <p:spPr bwMode="auto">
          <a:xfrm>
            <a:off x="1619250" y="2636838"/>
            <a:ext cx="2305050" cy="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обладающие двумя осями симметрии</a:t>
            </a:r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6443663" y="2492375"/>
            <a:ext cx="1441450" cy="3024188"/>
          </a:xfrm>
          <a:prstGeom prst="diamond">
            <a:avLst/>
          </a:prstGeom>
          <a:solidFill>
            <a:srgbClr val="99CC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7164388" y="2060575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051050" y="2349500"/>
            <a:ext cx="1873250" cy="3167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2987675" y="1989138"/>
            <a:ext cx="0" cy="424815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19250" y="3933825"/>
            <a:ext cx="2736850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6227763" y="4005263"/>
            <a:ext cx="1944687" cy="0"/>
          </a:xfrm>
          <a:prstGeom prst="line">
            <a:avLst/>
          </a:prstGeom>
          <a:noFill/>
          <a:ln w="1905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1979613" y="6165850"/>
            <a:ext cx="2447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Прямоугольник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5867400" y="6237288"/>
            <a:ext cx="2520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Ромб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ru-RU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Фигуры, не обладающие осевой симметрией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5148263" y="2276475"/>
            <a:ext cx="3168650" cy="1296988"/>
          </a:xfrm>
          <a:prstGeom prst="parallelogram">
            <a:avLst>
              <a:gd name="adj" fmla="val 61077"/>
            </a:avLst>
          </a:prstGeom>
          <a:solidFill>
            <a:schemeClr val="folHlink"/>
          </a:solidFill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3419475" y="4221163"/>
            <a:ext cx="1368425" cy="360362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4716463" y="4221163"/>
            <a:ext cx="1008062" cy="503237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419475" y="4581525"/>
            <a:ext cx="360363" cy="15113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3779838" y="5876925"/>
            <a:ext cx="1584325" cy="215900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 flipV="1">
            <a:off x="5364163" y="4724400"/>
            <a:ext cx="360362" cy="1152525"/>
          </a:xfrm>
          <a:prstGeom prst="line">
            <a:avLst/>
          </a:prstGeom>
          <a:noFill/>
          <a:ln w="25400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1258888" y="1844675"/>
            <a:ext cx="2881312" cy="1728788"/>
          </a:xfrm>
          <a:prstGeom prst="rtTriangle">
            <a:avLst/>
          </a:prstGeom>
          <a:solidFill>
            <a:srgbClr val="99CCFF"/>
          </a:solidFill>
          <a:ln w="254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ru-RU">
              <a:latin typeface="Tahoma" pitchFamily="34" charset="0"/>
            </a:endParaRPr>
          </a:p>
        </p:txBody>
      </p:sp>
      <p:sp>
        <p:nvSpPr>
          <p:cNvPr id="90122" name="Text Box 11"/>
          <p:cNvSpPr txBox="1">
            <a:spLocks noChangeArrowheads="1"/>
          </p:cNvSpPr>
          <p:nvPr/>
        </p:nvSpPr>
        <p:spPr bwMode="auto">
          <a:xfrm>
            <a:off x="611188" y="3789363"/>
            <a:ext cx="2952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Произвольный треугольник</a:t>
            </a:r>
          </a:p>
        </p:txBody>
      </p:sp>
      <p:sp>
        <p:nvSpPr>
          <p:cNvPr id="90123" name="Text Box 12"/>
          <p:cNvSpPr txBox="1">
            <a:spLocks noChangeArrowheads="1"/>
          </p:cNvSpPr>
          <p:nvPr/>
        </p:nvSpPr>
        <p:spPr bwMode="auto">
          <a:xfrm>
            <a:off x="6011863" y="3789363"/>
            <a:ext cx="28813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Параллелограмм</a:t>
            </a:r>
          </a:p>
        </p:txBody>
      </p:sp>
      <p:sp>
        <p:nvSpPr>
          <p:cNvPr id="90124" name="Text Box 13"/>
          <p:cNvSpPr txBox="1">
            <a:spLocks noChangeArrowheads="1"/>
          </p:cNvSpPr>
          <p:nvPr/>
        </p:nvSpPr>
        <p:spPr bwMode="auto">
          <a:xfrm>
            <a:off x="5076825" y="5949950"/>
            <a:ext cx="22320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u="sng">
                <a:latin typeface="Verdana" pitchFamily="34" charset="0"/>
              </a:rPr>
              <a:t>Неправильный многоугольник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148263" y="304800"/>
            <a:ext cx="3671887" cy="1447800"/>
          </a:xfrm>
        </p:spPr>
        <p:txBody>
          <a:bodyPr lIns="91440" tIns="45720" rIns="91440" bIns="45720"/>
          <a:lstStyle/>
          <a:p>
            <a:pPr algn="ctr"/>
            <a:r>
              <a:rPr lang="ru-RU" sz="4000" b="1" smtClean="0">
                <a:solidFill>
                  <a:srgbClr val="009900"/>
                </a:solidFill>
              </a:rPr>
              <a:t>Симметрия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smtClean="0">
                <a:solidFill>
                  <a:srgbClr val="009900"/>
                </a:solidFill>
              </a:rPr>
              <a:t>в природе</a:t>
            </a:r>
          </a:p>
        </p:txBody>
      </p:sp>
      <p:sp>
        <p:nvSpPr>
          <p:cNvPr id="94211" name="Прямоугольник 8"/>
          <p:cNvSpPr>
            <a:spLocks noChangeArrowheads="1"/>
          </p:cNvSpPr>
          <p:nvPr/>
        </p:nvSpPr>
        <p:spPr bwMode="auto">
          <a:xfrm>
            <a:off x="5292725" y="2060575"/>
            <a:ext cx="3556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3200">
                <a:latin typeface="Book Antiqua" pitchFamily="18" charset="0"/>
                <a:cs typeface="Arial" charset="0"/>
              </a:rPr>
              <a:t>Внимательное наблюдение показывает, что основу красоты многих форм, созданных природой, составляет симметрия. </a:t>
            </a:r>
          </a:p>
          <a:p>
            <a:r>
              <a:rPr kumimoji="0" lang="ru-RU" sz="3200">
                <a:latin typeface="Comic Sans MS" pitchFamily="66" charset="0"/>
                <a:cs typeface="Arial" charset="0"/>
              </a:rPr>
              <a:t> </a:t>
            </a:r>
          </a:p>
          <a:p>
            <a:endParaRPr kumimoji="0" lang="ru-RU" sz="3200">
              <a:latin typeface="Comic Sans MS" pitchFamily="66" charset="0"/>
              <a:cs typeface="Arial" charset="0"/>
            </a:endParaRPr>
          </a:p>
        </p:txBody>
      </p:sp>
      <p:pic>
        <p:nvPicPr>
          <p:cNvPr id="94212" name="Содержимое 12" descr="S2021565-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-107950" y="0"/>
            <a:ext cx="4999038" cy="6858000"/>
          </a:xfrm>
        </p:spPr>
      </p:pic>
      <p:pic>
        <p:nvPicPr>
          <p:cNvPr id="94214" name="С ветром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524625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3FCB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148263" y="304800"/>
            <a:ext cx="3671887" cy="1447800"/>
          </a:xfrm>
        </p:spPr>
        <p:txBody>
          <a:bodyPr lIns="91440" tIns="45720" rIns="91440" bIns="45720"/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Симметрия</a:t>
            </a:r>
            <a:r>
              <a:rPr lang="ru-RU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9900"/>
                </a:solidFill>
              </a:rPr>
              <a:t>в природе</a:t>
            </a:r>
          </a:p>
        </p:txBody>
      </p:sp>
      <p:pic>
        <p:nvPicPr>
          <p:cNvPr id="94214" name="С ветром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524625"/>
            <a:ext cx="244475" cy="244475"/>
          </a:xfrm>
          <a:prstGeom prst="rect">
            <a:avLst/>
          </a:prstGeom>
          <a:noFill/>
        </p:spPr>
      </p:pic>
      <p:pic>
        <p:nvPicPr>
          <p:cNvPr id="8194" name="Picture 2" descr="https://avatars.mds.yandex.net/i?id=3da2eb9db57a70e9b0ce9b4cb316d29c9b4fa35c-818778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628800"/>
            <a:ext cx="6532865" cy="48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7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0ECF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hoto_previe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268413"/>
            <a:ext cx="4319588" cy="5589587"/>
          </a:xfrm>
          <a:prstGeom prst="rect">
            <a:avLst/>
          </a:prstGeom>
          <a:noFill/>
        </p:spPr>
      </p:pic>
      <p:pic>
        <p:nvPicPr>
          <p:cNvPr id="93187" name="Picture 3" descr="mounta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268413"/>
            <a:ext cx="41941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7561262" cy="936625"/>
          </a:xfrm>
        </p:spPr>
        <p:txBody>
          <a:bodyPr/>
          <a:lstStyle/>
          <a:p>
            <a:pPr algn="ctr"/>
            <a:r>
              <a:rPr lang="ru-RU" sz="4800" b="1" smtClean="0">
                <a:solidFill>
                  <a:srgbClr val="C53907"/>
                </a:solidFill>
                <a:latin typeface="Rockwell" pitchFamily="18" charset="0"/>
              </a:rPr>
              <a:t>Зеркальная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3850" y="-49213"/>
            <a:ext cx="10007600" cy="6907213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50825" y="274638"/>
            <a:ext cx="39608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>
              <a:lnSpc>
                <a:spcPct val="150000"/>
              </a:lnSpc>
            </a:pPr>
            <a:r>
              <a:rPr kumimoji="0" lang="ru-RU" sz="4400" b="1">
                <a:solidFill>
                  <a:srgbClr val="FF9900"/>
                </a:solidFill>
              </a:rPr>
              <a:t>Симметрия в архитектуре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313" y="0"/>
            <a:ext cx="8229600" cy="7032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ru-RU" sz="40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Финляндия. Православный храм</a:t>
            </a:r>
            <a:endParaRPr kumimoji="0" lang="ru-RU" sz="40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63600"/>
            <a:ext cx="92075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D7F9"/>
            </a:gs>
            <a:gs pos="50000">
              <a:srgbClr val="D0ECFC"/>
            </a:gs>
            <a:gs pos="100000">
              <a:srgbClr val="99D7F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chemeClr val="tx1"/>
                </a:solidFill>
              </a:rPr>
              <a:t>Симметрия в древней и современной архитектуре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2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               </a:t>
            </a:r>
            <a:r>
              <a:rPr lang="ru-RU" sz="2800" smtClean="0">
                <a:solidFill>
                  <a:srgbClr val="1905AB"/>
                </a:solidFill>
              </a:rPr>
              <a:t>Храм Артемиды</a:t>
            </a:r>
            <a:r>
              <a:rPr lang="ru-RU" smtClean="0">
                <a:solidFill>
                  <a:srgbClr val="1905AB"/>
                </a:solidFill>
              </a:rPr>
              <a:t> </a:t>
            </a:r>
            <a:r>
              <a:rPr lang="en-US" smtClean="0">
                <a:solidFill>
                  <a:srgbClr val="1905AB"/>
                </a:solidFill>
              </a:rPr>
              <a:t> </a:t>
            </a:r>
            <a:r>
              <a:rPr lang="ru-RU" smtClean="0">
                <a:solidFill>
                  <a:srgbClr val="1905AB"/>
                </a:solidFill>
              </a:rPr>
              <a:t>                  МГУ</a:t>
            </a: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rgbClr val="1905AB"/>
              </a:solidFill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en-US" sz="800" smtClean="0"/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100356" name="i-main-pic" descr="Картинка 497 из 1422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1916113"/>
            <a:ext cx="4572000" cy="3568700"/>
          </a:xfrm>
          <a:noFill/>
          <a:ln/>
        </p:spPr>
      </p:pic>
      <p:pic>
        <p:nvPicPr>
          <p:cNvPr id="100357" name="i-main-pic" descr="Картинка 11 из 1514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1916113"/>
            <a:ext cx="4572000" cy="35290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5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D7F9"/>
            </a:gs>
            <a:gs pos="50000">
              <a:srgbClr val="D0ECFC"/>
            </a:gs>
            <a:gs pos="100000">
              <a:srgbClr val="99D7F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7233862" cy="54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9250" y="2060575"/>
            <a:ext cx="6697663" cy="2232025"/>
          </a:xfrm>
          <a:noFill/>
          <a:ln/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086396"/>
                </a:solidFill>
              </a:rPr>
              <a:t>Урок математики </a:t>
            </a:r>
            <a:br>
              <a:rPr lang="ru-RU" sz="4800" b="1" i="1" dirty="0" smtClean="0">
                <a:solidFill>
                  <a:srgbClr val="086396"/>
                </a:solidFill>
              </a:rPr>
            </a:br>
            <a:r>
              <a:rPr lang="ru-RU" sz="4800" b="1" i="1" dirty="0" smtClean="0">
                <a:solidFill>
                  <a:srgbClr val="086396"/>
                </a:solidFill>
              </a:rPr>
              <a:t>«Осевая симметрия.»</a:t>
            </a:r>
            <a:br>
              <a:rPr lang="ru-RU" sz="4800" b="1" i="1" dirty="0" smtClean="0">
                <a:solidFill>
                  <a:srgbClr val="086396"/>
                </a:solidFill>
              </a:rPr>
            </a:br>
            <a:r>
              <a:rPr lang="ru-RU" sz="4800" b="1" i="1" dirty="0" smtClean="0">
                <a:solidFill>
                  <a:srgbClr val="086396"/>
                </a:solidFill>
              </a:rPr>
              <a:t> 8 класс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253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748712" cy="6597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В русском языке есть «симметричные» слова –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</a:rPr>
              <a:t>палиндромы</a:t>
            </a:r>
            <a:r>
              <a:rPr lang="ru-RU" sz="2800" i="1" dirty="0" smtClean="0"/>
              <a:t>,</a:t>
            </a:r>
            <a:r>
              <a:rPr lang="ru-RU" sz="2800" dirty="0" smtClean="0"/>
              <a:t> которые можно читать одинаково в двух направлениях:</a:t>
            </a:r>
            <a:endParaRPr lang="ru-RU" sz="28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i="1" dirty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dirty="0" smtClean="0">
                <a:solidFill>
                  <a:srgbClr val="FF9900"/>
                </a:solidFill>
              </a:rPr>
              <a:t>шалаш, казак, радар,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dirty="0" smtClean="0">
                <a:solidFill>
                  <a:srgbClr val="FF9900"/>
                </a:solidFill>
              </a:rPr>
              <a:t>Алла, Анна, кок, поп.</a:t>
            </a:r>
            <a:endParaRPr lang="ru-RU" sz="2800" b="0" dirty="0" smtClean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dirty="0" smtClean="0"/>
              <a:t>Могут быть</a:t>
            </a:r>
            <a:r>
              <a:rPr lang="ru-RU" sz="2800" b="0" i="1" dirty="0" smtClean="0"/>
              <a:t>  </a:t>
            </a:r>
            <a:r>
              <a:rPr lang="ru-RU" sz="2800" b="0" i="1" dirty="0" err="1" smtClean="0"/>
              <a:t>палиндромическими</a:t>
            </a:r>
            <a:endParaRPr lang="ru-RU" sz="2800" b="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dirty="0" smtClean="0"/>
              <a:t> </a:t>
            </a:r>
            <a:r>
              <a:rPr lang="ru-RU" sz="2800" b="0" dirty="0" smtClean="0"/>
              <a:t>и предложения.</a:t>
            </a:r>
            <a:r>
              <a:rPr lang="ru-RU" sz="28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Написаны тысячи таких предложений.</a:t>
            </a:r>
            <a:endParaRPr lang="ru-RU" sz="28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dirty="0" smtClean="0">
                <a:solidFill>
                  <a:srgbClr val="FF9900"/>
                </a:solidFill>
              </a:rPr>
              <a:t>А роза упала на лапу </a:t>
            </a:r>
            <a:r>
              <a:rPr lang="ru-RU" sz="2800" b="0" i="1" dirty="0" err="1" smtClean="0">
                <a:solidFill>
                  <a:srgbClr val="FF9900"/>
                </a:solidFill>
              </a:rPr>
              <a:t>Азора</a:t>
            </a:r>
            <a:r>
              <a:rPr lang="ru-RU" sz="2800" b="0" i="1" dirty="0" smtClean="0">
                <a:solidFill>
                  <a:srgbClr val="FF9900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0" i="1" dirty="0" smtClean="0">
                <a:solidFill>
                  <a:srgbClr val="FF9900"/>
                </a:solidFill>
              </a:rPr>
              <a:t>Я иду с мечем судия.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i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dirty="0" smtClean="0"/>
              <a:t>(Г. Р. Державин.)</a:t>
            </a:r>
            <a:r>
              <a:rPr lang="ru-RU" sz="2800" dirty="0" smtClean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95513" y="188913"/>
            <a:ext cx="5618162" cy="636587"/>
          </a:xfrm>
        </p:spPr>
        <p:txBody>
          <a:bodyPr lIns="91440" tIns="45720" rIns="91440" bIns="45720"/>
          <a:lstStyle/>
          <a:p>
            <a:pPr algn="ctr" eaLnBrk="1" hangingPunct="1">
              <a:spcBef>
                <a:spcPct val="50000"/>
              </a:spcBef>
            </a:pPr>
            <a:r>
              <a:rPr lang="ru-RU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Симметрия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16013" y="4365625"/>
            <a:ext cx="8027987" cy="1944688"/>
          </a:xfrm>
        </p:spPr>
        <p:txBody>
          <a:bodyPr lIns="91440" tIns="45720" rIns="91440" bIns="45720"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Красота человеческого тела обусловлена пропорциональностью и </a:t>
            </a:r>
            <a:r>
              <a:rPr lang="ru-RU" sz="2800" b="0" smtClean="0"/>
              <a:t>симметрией</a:t>
            </a: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Однако человеческая фигура может быть ассиметричной.</a:t>
            </a:r>
          </a:p>
        </p:txBody>
      </p:sp>
      <p:pic>
        <p:nvPicPr>
          <p:cNvPr id="110597" name="Содержимое 4" descr="1271613603_i0042.jpg"/>
          <p:cNvPicPr>
            <a:picLocks noChangeAspect="1"/>
          </p:cNvPicPr>
          <p:nvPr/>
        </p:nvPicPr>
        <p:blipFill>
          <a:blip r:embed="rId2" cstate="email"/>
          <a:srcRect l="-1677" t="-2435"/>
          <a:stretch>
            <a:fillRect/>
          </a:stretch>
        </p:blipFill>
        <p:spPr bwMode="auto">
          <a:xfrm>
            <a:off x="6372225" y="836613"/>
            <a:ext cx="23876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vertik_simmetriya-lica_5eacba87189c68f271f02655ac0e2e7f_5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125538"/>
            <a:ext cx="2779712" cy="2852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7596336" cy="569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0"/>
            <a:ext cx="8158163" cy="66690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bg1"/>
                </a:solidFill>
              </a:rPr>
              <a:t>   </a:t>
            </a:r>
            <a:r>
              <a:rPr lang="ru-RU" smtClean="0"/>
              <a:t>Является ли прямая осью симметрии данных фигур?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1                          Рис. 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</a:t>
            </a:r>
            <a:r>
              <a:rPr lang="ru-RU" sz="2800" smtClean="0"/>
              <a:t>Рис. 3</a:t>
            </a:r>
            <a:r>
              <a:rPr lang="ru-RU" smtClean="0"/>
              <a:t>                       </a:t>
            </a:r>
            <a:r>
              <a:rPr lang="ru-RU" sz="2800" smtClean="0"/>
              <a:t>Рис. 4</a:t>
            </a: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2197100" y="1916113"/>
            <a:ext cx="2303463" cy="865187"/>
          </a:xfrm>
          <a:prstGeom prst="parallelogram">
            <a:avLst>
              <a:gd name="adj" fmla="val 665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 flipV="1">
            <a:off x="1692275" y="1628775"/>
            <a:ext cx="3600450" cy="1368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2" name="Oval 6"/>
          <p:cNvSpPr>
            <a:spLocks noChangeArrowheads="1"/>
          </p:cNvSpPr>
          <p:nvPr/>
        </p:nvSpPr>
        <p:spPr bwMode="auto">
          <a:xfrm>
            <a:off x="6084888" y="1628775"/>
            <a:ext cx="1512887" cy="14398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6011863" y="1484313"/>
            <a:ext cx="1584325" cy="129698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940425" y="4652963"/>
            <a:ext cx="1368425" cy="12239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5580063" y="4365625"/>
            <a:ext cx="2087562" cy="18002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2051050" y="4652963"/>
            <a:ext cx="1728788" cy="1152525"/>
          </a:xfrm>
          <a:prstGeom prst="flowChartManualOperation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2914650" y="4149725"/>
            <a:ext cx="0" cy="2160588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 animBg="1"/>
      <p:bldP spid="126983" grpId="0" animBg="1"/>
      <p:bldP spid="126984" grpId="0" animBg="1"/>
      <p:bldP spid="1269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Начертите симметричную фигуру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7339125" cy="4189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0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86"/>
            <a:ext cx="2411760" cy="12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91816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7" y="1062893"/>
            <a:ext cx="7261125" cy="4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9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4968" y="620688"/>
            <a:ext cx="6697663" cy="2232025"/>
          </a:xfrm>
          <a:noFill/>
          <a:ln/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086396"/>
                </a:solidFill>
              </a:rPr>
              <a:t>Работаем устно</a:t>
            </a:r>
            <a:br>
              <a:rPr lang="ru-RU" sz="4800" b="1" i="1" dirty="0" smtClean="0">
                <a:solidFill>
                  <a:srgbClr val="086396"/>
                </a:solidFill>
              </a:rPr>
            </a:br>
            <a:endParaRPr lang="ru-RU" sz="4800" b="1" i="1" dirty="0" smtClean="0">
              <a:solidFill>
                <a:srgbClr val="086396"/>
              </a:solidFill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772816"/>
            <a:ext cx="61494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9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4968" y="620688"/>
            <a:ext cx="6697663" cy="2232025"/>
          </a:xfrm>
          <a:noFill/>
          <a:ln/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86396"/>
                </a:solidFill>
              </a:rPr>
              <a:t>Выполняем построения</a:t>
            </a:r>
            <a:r>
              <a:rPr lang="ru-RU" sz="4800" b="1" i="1" dirty="0" smtClean="0">
                <a:solidFill>
                  <a:srgbClr val="086396"/>
                </a:solidFill>
              </a:rPr>
              <a:t/>
            </a:r>
            <a:br>
              <a:rPr lang="ru-RU" sz="4800" b="1" i="1" dirty="0" smtClean="0">
                <a:solidFill>
                  <a:srgbClr val="086396"/>
                </a:solidFill>
              </a:rPr>
            </a:br>
            <a:endParaRPr lang="ru-RU" sz="4800" b="1" i="1" dirty="0" smtClean="0">
              <a:solidFill>
                <a:srgbClr val="086396"/>
              </a:solidFill>
            </a:endParaRP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331913" y="404813"/>
            <a:ext cx="36718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kumimoji="0" lang="ru-RU" sz="2800" b="1" i="1" dirty="0">
              <a:solidFill>
                <a:schemeClr val="tx2"/>
              </a:solidFill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1400" i="1" dirty="0">
                <a:latin typeface="Arial" charset="0"/>
              </a:rPr>
              <a:t>                       </a:t>
            </a:r>
          </a:p>
        </p:txBody>
      </p:sp>
      <p:pic>
        <p:nvPicPr>
          <p:cNvPr id="121861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643438" y="188913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5589588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3"/>
            <a:ext cx="5970602" cy="38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75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ae057a513ab18e7cbf37504f1a9baadee78bafd6-102403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7829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76" y="620688"/>
            <a:ext cx="7558171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1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1" descr="und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 flipV="1">
            <a:off x="4500563" y="260350"/>
            <a:ext cx="43545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12" descr="und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5229225"/>
            <a:ext cx="43545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042988" y="333375"/>
            <a:ext cx="74168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r>
              <a:rPr kumimoji="0" lang="ru-RU" sz="6000" b="1" i="1">
                <a:solidFill>
                  <a:srgbClr val="D6102C"/>
                </a:solidFill>
              </a:rPr>
              <a:t>Физкультминутка</a:t>
            </a:r>
          </a:p>
        </p:txBody>
      </p:sp>
      <p:pic>
        <p:nvPicPr>
          <p:cNvPr id="124934" name="Picture 6" descr="Glu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2065338"/>
            <a:ext cx="73437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красивая ритмичная музыка (mp3ostrov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6613525"/>
            <a:ext cx="244475" cy="24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145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685" fill="hold"/>
                                        <p:tgtEl>
                                          <p:spTgt spid="1249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i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симметричных фигур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55" y="1169236"/>
            <a:ext cx="6954885" cy="521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2808</TotalTime>
  <Words>203</Words>
  <Application>Microsoft Office PowerPoint</Application>
  <PresentationFormat>Экран (4:3)</PresentationFormat>
  <Paragraphs>103</Paragraphs>
  <Slides>25</Slides>
  <Notes>8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Reporting Progress or Status</vt:lpstr>
      <vt:lpstr>Презентация PowerPoint</vt:lpstr>
      <vt:lpstr>Урок математики  «Осевая симметрия.»  8 класс</vt:lpstr>
      <vt:lpstr>Презентация PowerPoint</vt:lpstr>
      <vt:lpstr>Работаем устно </vt:lpstr>
      <vt:lpstr>Выполняем построения </vt:lpstr>
      <vt:lpstr>Презентация PowerPoint</vt:lpstr>
      <vt:lpstr>Презентация PowerPoint</vt:lpstr>
      <vt:lpstr>Презентация PowerPoint</vt:lpstr>
      <vt:lpstr>Примеры симметричных фигур</vt:lpstr>
      <vt:lpstr>Презентация PowerPoint</vt:lpstr>
      <vt:lpstr>Фигуры, обладающие двумя осями симметрии</vt:lpstr>
      <vt:lpstr>Фигуры, не обладающие осевой симметрией</vt:lpstr>
      <vt:lpstr>Симметрия в природе</vt:lpstr>
      <vt:lpstr>Симметрия в природе</vt:lpstr>
      <vt:lpstr>Зеркальная симметрия</vt:lpstr>
      <vt:lpstr>Презентация PowerPoint</vt:lpstr>
      <vt:lpstr>Презентация PowerPoint</vt:lpstr>
      <vt:lpstr>Симметрия в древней и современной архитектуре</vt:lpstr>
      <vt:lpstr>Презентация PowerPoint</vt:lpstr>
      <vt:lpstr>Презентация PowerPoint</vt:lpstr>
      <vt:lpstr>Симметрия человека</vt:lpstr>
      <vt:lpstr>Презентация PowerPoint</vt:lpstr>
      <vt:lpstr>Презентация PowerPoint</vt:lpstr>
      <vt:lpstr>Начертите симметричную фигуру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Каминская</dc:creator>
  <cp:lastModifiedBy>user</cp:lastModifiedBy>
  <cp:revision>12</cp:revision>
  <dcterms:created xsi:type="dcterms:W3CDTF">2006-11-20T09:10:19Z</dcterms:created>
  <dcterms:modified xsi:type="dcterms:W3CDTF">2024-09-28T13:24:27Z</dcterms:modified>
</cp:coreProperties>
</file>